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60"/>
  </p:notesMasterIdLst>
  <p:sldIdLst>
    <p:sldId id="256" r:id="rId2"/>
    <p:sldId id="31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9144000" cy="5143500" type="screen16x9"/>
  <p:notesSz cx="6858000" cy="9144000"/>
  <p:embeddedFontLst>
    <p:embeddedFont>
      <p:font typeface="Consolas" panose="020B0609020204030204" pitchFamily="49" charset="0"/>
      <p:regular r:id="rId61"/>
      <p:bold r:id="rId62"/>
      <p:italic r:id="rId63"/>
      <p:boldItalic r:id="rId64"/>
    </p:embeddedFont>
    <p:embeddedFont>
      <p:font typeface="Oswald" panose="00000500000000000000" pitchFamily="2" charset="0"/>
      <p:regular r:id="rId65"/>
      <p:bold r:id="rId66"/>
    </p:embeddedFont>
    <p:embeddedFont>
      <p:font typeface="Source Sans Pro" panose="020B050303040302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673" autoAdjust="0"/>
  </p:normalViewPr>
  <p:slideViewPr>
    <p:cSldViewPr snapToGrid="0">
      <p:cViewPr varScale="1">
        <p:scale>
          <a:sx n="98" d="100"/>
          <a:sy n="98" d="100"/>
        </p:scale>
        <p:origin x="101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c1a06e04c0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c1a06e04c0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c1a06e04c0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c1a06e04c0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c1a06e04c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c1a06e04c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c1a06e04c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c1a06e04c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c1a06e04c0_0_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c1a06e04c0_0_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c1a06e04c0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c1a06e04c0_0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c102b852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c102b852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c102b8525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c102b8525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c1a06e04c0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c1a06e04c0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c1dfc7add8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c1dfc7add8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c1dfc7add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c1dfc7add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c1dfc7add8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c1dfc7add8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c1dfc7add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c1dfc7add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c1dfc7add8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c1dfc7add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c1dfc7ad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c1dfc7ad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c1dfc7add8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c1dfc7add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c1dfc7add8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c1dfc7add8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c1dfc7add8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c1dfc7add8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c1dfc7add8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c1dfc7add8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c1dfc7add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c1dfc7add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c1dfc7add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c1dfc7add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c1dfc7add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c1dfc7add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c1dfc7add8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c1dfc7add8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c1dfc7add8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 name="Google Shape;839;gc1dfc7add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c1dfc7add8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c1dfc7add8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c1dfc7add8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c1dfc7add8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c1dfc7add8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c1dfc7add8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c1dfc7add8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c1dfc7add8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c1dfc7add8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c1dfc7add8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c1a06e04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c1a06e04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c1ffb694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c1ffb694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c1dfc7add8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c1dfc7add8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c1dfc7add8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c1dfc7add8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c1dfc7add8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c1dfc7add8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c1dfc7add8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c1dfc7add8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c1dfc7add8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c1dfc7add8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c1dfc7add8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c1dfc7add8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c1dfc7add8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c1dfc7add8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c1dfc7add8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c1dfc7add8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c1dfc7add8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c1dfc7add8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c1a06e04c0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c1a06e04c0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Memory leak problem:</a:t>
            </a:r>
            <a:br>
              <a:rPr lang="en" dirty="0"/>
            </a:br>
            <a:r>
              <a:rPr lang="en" dirty="0"/>
              <a:t>A memory leak happens when your code allocates memory for an object, but never deallocates it. These garbage will pileup and eventually affect system/app performance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Handle Async Calls</a:t>
            </a:r>
            <a:endParaRPr dirty="0"/>
          </a:p>
          <a:p>
            <a:pPr marL="0" lvl="0" indent="0" algn="l" rtl="0">
              <a:spcBef>
                <a:spcPts val="0"/>
              </a:spcBef>
              <a:spcAft>
                <a:spcPts val="0"/>
              </a:spcAft>
              <a:buNone/>
            </a:pPr>
            <a:r>
              <a:rPr lang="en" dirty="0"/>
              <a:t> asynchronous calls may take some time to return. The UI controller needs to manage these calls and ensure the system cleans them up after it's destroyed to avoid potential memory leaks. Waste of resource.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Handle Configuration changes</a:t>
            </a:r>
            <a:endParaRPr dirty="0"/>
          </a:p>
          <a:p>
            <a:pPr marL="0" lvl="0" indent="0" algn="l" rtl="0">
              <a:spcBef>
                <a:spcPts val="0"/>
              </a:spcBef>
              <a:spcAft>
                <a:spcPts val="0"/>
              </a:spcAft>
              <a:buNone/>
            </a:pPr>
            <a:r>
              <a:rPr lang="en" dirty="0"/>
              <a:t>Some device configurations can change during runtime (such as screen orientation, keyboard availability, and when the user enables multi-window mode). When such a change occurs, Android restarts the running Activity ( onDestroy() is called, followed by onCreate()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Data Update</a:t>
            </a:r>
            <a:endParaRPr dirty="0"/>
          </a:p>
          <a:p>
            <a:pPr marL="0" lvl="0" indent="0" algn="l" rtl="0">
              <a:spcBef>
                <a:spcPts val="0"/>
              </a:spcBef>
              <a:spcAft>
                <a:spcPts val="0"/>
              </a:spcAft>
              <a:buNone/>
            </a:pPr>
            <a:r>
              <a:rPr lang="en" dirty="0"/>
              <a:t>If the system destroys or re-creates a UI controller, any transient UI-related data you store in them is lost. It means, each related lifecycles should be handled properly to refetch the data.</a:t>
            </a:r>
            <a:endParaRPr dirty="0"/>
          </a:p>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c1dfc7add8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c1dfc7add8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c1dfc7add8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c1dfc7add8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c1dfc7add8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c1dfc7add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c1dfc7add8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c1dfc7add8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c1dfc7add8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c1dfc7add8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c1dfc7add8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c1dfc7add8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c1dfc7add8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 name="Google Shape;1041;gc1dfc7add8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c1a06e04c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c1a06e04c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c1a06e04c0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c1a06e04c0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c1a06e04c0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c1a06e04c0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rgbClr val="AFF000">
              <a:alpha val="81920"/>
            </a:srgbClr>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458"/>
        <p:cNvGrpSpPr/>
        <p:nvPr/>
      </p:nvGrpSpPr>
      <p:grpSpPr>
        <a:xfrm>
          <a:off x="0" y="0"/>
          <a:ext cx="0" cy="0"/>
          <a:chOff x="0" y="0"/>
          <a:chExt cx="0" cy="0"/>
        </a:xfrm>
      </p:grpSpPr>
      <p:sp>
        <p:nvSpPr>
          <p:cNvPr id="459" name="Google Shape;459;p1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74"/>
        <p:cNvGrpSpPr/>
        <p:nvPr/>
      </p:nvGrpSpPr>
      <p:grpSpPr>
        <a:xfrm>
          <a:off x="0" y="0"/>
          <a:ext cx="0" cy="0"/>
          <a:chOff x="0" y="0"/>
          <a:chExt cx="0" cy="0"/>
        </a:xfrm>
      </p:grpSpPr>
      <p:sp>
        <p:nvSpPr>
          <p:cNvPr id="75" name="Google Shape;75;p3"/>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76" name="Google Shape;76;p3"/>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77" name="Google Shape;77;p3"/>
          <p:cNvSpPr/>
          <p:nvPr/>
        </p:nvSpPr>
        <p:spPr>
          <a:xfrm rot="8100000">
            <a:off x="1847981" y="18145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8100000">
            <a:off x="6038981" y="20984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8100000">
            <a:off x="7181981" y="21317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9525" y="2024075"/>
            <a:ext cx="9167825" cy="595300"/>
            <a:chOff x="-9525" y="4462475"/>
            <a:chExt cx="9167825" cy="595300"/>
          </a:xfrm>
        </p:grpSpPr>
        <p:sp>
          <p:nvSpPr>
            <p:cNvPr id="81" name="Google Shape;81;p3"/>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82" name="Google Shape;82;p3"/>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83" name="Google Shape;83;p3"/>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84" name="Google Shape;84;p3"/>
          <p:cNvGrpSpPr/>
          <p:nvPr/>
        </p:nvGrpSpPr>
        <p:grpSpPr>
          <a:xfrm>
            <a:off x="-42837" y="2005088"/>
            <a:ext cx="9229575" cy="642787"/>
            <a:chOff x="-42837" y="4443488"/>
            <a:chExt cx="9229575" cy="642787"/>
          </a:xfrm>
        </p:grpSpPr>
        <p:sp>
          <p:nvSpPr>
            <p:cNvPr id="85" name="Google Shape;85;p3"/>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3"/>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8100000">
            <a:off x="8699949" y="18907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3600"/>
              <a:buNone/>
              <a:defRPr sz="3600">
                <a:solidFill>
                  <a:srgbClr val="FFFFFF"/>
                </a:solidFill>
              </a:defRPr>
            </a:lvl2pPr>
            <a:lvl3pPr lvl="2" algn="r" rtl="0">
              <a:spcBef>
                <a:spcPts val="0"/>
              </a:spcBef>
              <a:spcAft>
                <a:spcPts val="0"/>
              </a:spcAft>
              <a:buClr>
                <a:srgbClr val="FFFFFF"/>
              </a:buClr>
              <a:buSzPts val="3600"/>
              <a:buNone/>
              <a:defRPr sz="3600">
                <a:solidFill>
                  <a:srgbClr val="FFFFFF"/>
                </a:solidFill>
              </a:defRPr>
            </a:lvl3pPr>
            <a:lvl4pPr lvl="3" algn="r" rtl="0">
              <a:spcBef>
                <a:spcPts val="0"/>
              </a:spcBef>
              <a:spcAft>
                <a:spcPts val="0"/>
              </a:spcAft>
              <a:buClr>
                <a:srgbClr val="FFFFFF"/>
              </a:buClr>
              <a:buSzPts val="3600"/>
              <a:buNone/>
              <a:defRPr sz="3600">
                <a:solidFill>
                  <a:srgbClr val="FFFFFF"/>
                </a:solidFill>
              </a:defRPr>
            </a:lvl4pPr>
            <a:lvl5pPr lvl="4" algn="r" rtl="0">
              <a:spcBef>
                <a:spcPts val="0"/>
              </a:spcBef>
              <a:spcAft>
                <a:spcPts val="0"/>
              </a:spcAft>
              <a:buClr>
                <a:srgbClr val="FFFFFF"/>
              </a:buClr>
              <a:buSzPts val="3600"/>
              <a:buNone/>
              <a:defRPr sz="3600">
                <a:solidFill>
                  <a:srgbClr val="FFFFFF"/>
                </a:solidFill>
              </a:defRPr>
            </a:lvl5pPr>
            <a:lvl6pPr lvl="5" algn="r" rtl="0">
              <a:spcBef>
                <a:spcPts val="0"/>
              </a:spcBef>
              <a:spcAft>
                <a:spcPts val="0"/>
              </a:spcAft>
              <a:buClr>
                <a:srgbClr val="FFFFFF"/>
              </a:buClr>
              <a:buSzPts val="3600"/>
              <a:buNone/>
              <a:defRPr sz="3600">
                <a:solidFill>
                  <a:srgbClr val="FFFFFF"/>
                </a:solidFill>
              </a:defRPr>
            </a:lvl6pPr>
            <a:lvl7pPr lvl="6" algn="r" rtl="0">
              <a:spcBef>
                <a:spcPts val="0"/>
              </a:spcBef>
              <a:spcAft>
                <a:spcPts val="0"/>
              </a:spcAft>
              <a:buClr>
                <a:srgbClr val="FFFFFF"/>
              </a:buClr>
              <a:buSzPts val="3600"/>
              <a:buNone/>
              <a:defRPr sz="3600">
                <a:solidFill>
                  <a:srgbClr val="FFFFFF"/>
                </a:solidFill>
              </a:defRPr>
            </a:lvl7pPr>
            <a:lvl8pPr lvl="7" algn="r" rtl="0">
              <a:spcBef>
                <a:spcPts val="0"/>
              </a:spcBef>
              <a:spcAft>
                <a:spcPts val="0"/>
              </a:spcAft>
              <a:buClr>
                <a:srgbClr val="FFFFFF"/>
              </a:buClr>
              <a:buSzPts val="3600"/>
              <a:buNone/>
              <a:defRPr sz="3600">
                <a:solidFill>
                  <a:srgbClr val="FFFFFF"/>
                </a:solidFill>
              </a:defRPr>
            </a:lvl8pPr>
            <a:lvl9pPr lvl="8" algn="r" rtl="0">
              <a:spcBef>
                <a:spcPts val="0"/>
              </a:spcBef>
              <a:spcAft>
                <a:spcPts val="0"/>
              </a:spcAft>
              <a:buClr>
                <a:srgbClr val="FFFFFF"/>
              </a:buClr>
              <a:buSzPts val="3600"/>
              <a:buNone/>
              <a:defRPr sz="3600">
                <a:solidFill>
                  <a:srgbClr val="FFFFFF"/>
                </a:solidFill>
              </a:defRPr>
            </a:lvl9pPr>
          </a:lstStyle>
          <a:p>
            <a:endParaRPr/>
          </a:p>
        </p:txBody>
      </p:sp>
      <p:sp>
        <p:nvSpPr>
          <p:cNvPr id="115" name="Google Shape;115;p3"/>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None/>
              <a:defRPr>
                <a:solidFill>
                  <a:srgbClr val="FFFFFF"/>
                </a:solidFill>
              </a:defRPr>
            </a:lvl1pPr>
            <a:lvl2pPr lvl="1" algn="r" rtl="0">
              <a:spcBef>
                <a:spcPts val="0"/>
              </a:spcBef>
              <a:spcAft>
                <a:spcPts val="0"/>
              </a:spcAft>
              <a:buClr>
                <a:srgbClr val="FFFFFF"/>
              </a:buClr>
              <a:buSzPts val="3000"/>
              <a:buNone/>
              <a:defRPr sz="3000">
                <a:solidFill>
                  <a:srgbClr val="FFFFFF"/>
                </a:solidFill>
              </a:defRPr>
            </a:lvl2pPr>
            <a:lvl3pPr lvl="2" algn="r" rtl="0">
              <a:spcBef>
                <a:spcPts val="0"/>
              </a:spcBef>
              <a:spcAft>
                <a:spcPts val="0"/>
              </a:spcAft>
              <a:buClr>
                <a:srgbClr val="FFFFFF"/>
              </a:buClr>
              <a:buSzPts val="3000"/>
              <a:buNone/>
              <a:defRPr sz="3000">
                <a:solidFill>
                  <a:srgbClr val="FFFFFF"/>
                </a:solidFill>
              </a:defRPr>
            </a:lvl3pPr>
            <a:lvl4pPr lvl="3" algn="r" rtl="0">
              <a:spcBef>
                <a:spcPts val="0"/>
              </a:spcBef>
              <a:spcAft>
                <a:spcPts val="0"/>
              </a:spcAft>
              <a:buClr>
                <a:srgbClr val="FFFFFF"/>
              </a:buClr>
              <a:buSzPts val="3000"/>
              <a:buNone/>
              <a:defRPr sz="3000">
                <a:solidFill>
                  <a:srgbClr val="FFFFFF"/>
                </a:solidFill>
              </a:defRPr>
            </a:lvl4pPr>
            <a:lvl5pPr lvl="4" algn="r" rtl="0">
              <a:spcBef>
                <a:spcPts val="0"/>
              </a:spcBef>
              <a:spcAft>
                <a:spcPts val="0"/>
              </a:spcAft>
              <a:buClr>
                <a:srgbClr val="FFFFFF"/>
              </a:buClr>
              <a:buSzPts val="3000"/>
              <a:buNone/>
              <a:defRPr sz="3000">
                <a:solidFill>
                  <a:srgbClr val="FFFFFF"/>
                </a:solidFill>
              </a:defRPr>
            </a:lvl5pPr>
            <a:lvl6pPr lvl="5" algn="r" rtl="0">
              <a:spcBef>
                <a:spcPts val="0"/>
              </a:spcBef>
              <a:spcAft>
                <a:spcPts val="0"/>
              </a:spcAft>
              <a:buClr>
                <a:srgbClr val="FFFFFF"/>
              </a:buClr>
              <a:buSzPts val="3000"/>
              <a:buNone/>
              <a:defRPr sz="3000">
                <a:solidFill>
                  <a:srgbClr val="FFFFFF"/>
                </a:solidFill>
              </a:defRPr>
            </a:lvl6pPr>
            <a:lvl7pPr lvl="6" algn="r" rtl="0">
              <a:spcBef>
                <a:spcPts val="0"/>
              </a:spcBef>
              <a:spcAft>
                <a:spcPts val="0"/>
              </a:spcAft>
              <a:buClr>
                <a:srgbClr val="FFFFFF"/>
              </a:buClr>
              <a:buSzPts val="3000"/>
              <a:buNone/>
              <a:defRPr sz="3000">
                <a:solidFill>
                  <a:srgbClr val="FFFFFF"/>
                </a:solidFill>
              </a:defRPr>
            </a:lvl7pPr>
            <a:lvl8pPr lvl="7" algn="r" rtl="0">
              <a:spcBef>
                <a:spcPts val="0"/>
              </a:spcBef>
              <a:spcAft>
                <a:spcPts val="0"/>
              </a:spcAft>
              <a:buClr>
                <a:srgbClr val="FFFFFF"/>
              </a:buClr>
              <a:buSzPts val="3000"/>
              <a:buNone/>
              <a:defRPr sz="3000">
                <a:solidFill>
                  <a:srgbClr val="FFFFFF"/>
                </a:solidFill>
              </a:defRPr>
            </a:lvl8pPr>
            <a:lvl9pPr lvl="8" algn="r"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17"/>
        <p:cNvGrpSpPr/>
        <p:nvPr/>
      </p:nvGrpSpPr>
      <p:grpSpPr>
        <a:xfrm>
          <a:off x="0" y="0"/>
          <a:ext cx="0" cy="0"/>
          <a:chOff x="0" y="0"/>
          <a:chExt cx="0" cy="0"/>
        </a:xfrm>
      </p:grpSpPr>
      <p:sp>
        <p:nvSpPr>
          <p:cNvPr id="118" name="Google Shape;118;p4"/>
          <p:cNvSpPr txBox="1">
            <a:spLocks noGrp="1"/>
          </p:cNvSpPr>
          <p:nvPr>
            <p:ph type="body" idx="1"/>
          </p:nvPr>
        </p:nvSpPr>
        <p:spPr>
          <a:xfrm>
            <a:off x="1519975" y="2161800"/>
            <a:ext cx="6104100" cy="819900"/>
          </a:xfrm>
          <a:prstGeom prst="rect">
            <a:avLst/>
          </a:prstGeom>
        </p:spPr>
        <p:txBody>
          <a:bodyPr spcFirstLastPara="1" wrap="square" lIns="91425" tIns="91425" rIns="91425" bIns="91425" anchor="ctr" anchorCtr="0">
            <a:noAutofit/>
          </a:bodyPr>
          <a:lstStyle>
            <a:lvl1pPr marL="457200" lvl="0" indent="-419100" algn="ctr" rtl="0">
              <a:spcBef>
                <a:spcPts val="600"/>
              </a:spcBef>
              <a:spcAft>
                <a:spcPts val="0"/>
              </a:spcAft>
              <a:buSzPts val="3000"/>
              <a:buChar char="◉"/>
              <a:defRPr sz="3000" i="1"/>
            </a:lvl1pPr>
            <a:lvl2pPr marL="914400" lvl="1" indent="-419100" algn="ctr" rtl="0">
              <a:spcBef>
                <a:spcPts val="0"/>
              </a:spcBef>
              <a:spcAft>
                <a:spcPts val="0"/>
              </a:spcAft>
              <a:buSzPts val="3000"/>
              <a:buChar char="◉"/>
              <a:defRPr sz="3000" i="1"/>
            </a:lvl2pPr>
            <a:lvl3pPr marL="1371600" lvl="2" indent="-419100" algn="ctr" rtl="0">
              <a:spcBef>
                <a:spcPts val="0"/>
              </a:spcBef>
              <a:spcAft>
                <a:spcPts val="0"/>
              </a:spcAft>
              <a:buSzPts val="3000"/>
              <a:buChar char="■"/>
              <a:defRPr sz="3000" i="1"/>
            </a:lvl3pPr>
            <a:lvl4pPr marL="1828800" lvl="3" indent="-419100" algn="ctr" rtl="0">
              <a:spcBef>
                <a:spcPts val="0"/>
              </a:spcBef>
              <a:spcAft>
                <a:spcPts val="0"/>
              </a:spcAft>
              <a:buSzPts val="3000"/>
              <a:buChar char="●"/>
              <a:defRPr sz="3000" i="1"/>
            </a:lvl4pPr>
            <a:lvl5pPr marL="2286000" lvl="4" indent="-419100" algn="ctr" rtl="0">
              <a:spcBef>
                <a:spcPts val="0"/>
              </a:spcBef>
              <a:spcAft>
                <a:spcPts val="0"/>
              </a:spcAft>
              <a:buSzPts val="3000"/>
              <a:buChar char="○"/>
              <a:defRPr sz="3000" i="1"/>
            </a:lvl5pPr>
            <a:lvl6pPr marL="2743200" lvl="5" indent="-419100" algn="ctr" rtl="0">
              <a:spcBef>
                <a:spcPts val="0"/>
              </a:spcBef>
              <a:spcAft>
                <a:spcPts val="0"/>
              </a:spcAft>
              <a:buSzPts val="3000"/>
              <a:buChar char="■"/>
              <a:defRPr sz="3000" i="1"/>
            </a:lvl6pPr>
            <a:lvl7pPr marL="3200400" lvl="6" indent="-419100" algn="ctr" rtl="0">
              <a:spcBef>
                <a:spcPts val="0"/>
              </a:spcBef>
              <a:spcAft>
                <a:spcPts val="0"/>
              </a:spcAft>
              <a:buSzPts val="3000"/>
              <a:buChar char="●"/>
              <a:defRPr sz="3000" i="1"/>
            </a:lvl7pPr>
            <a:lvl8pPr marL="3657600" lvl="7" indent="-419100" algn="ctr" rtl="0">
              <a:spcBef>
                <a:spcPts val="0"/>
              </a:spcBef>
              <a:spcAft>
                <a:spcPts val="0"/>
              </a:spcAft>
              <a:buSzPts val="3000"/>
              <a:buChar char="○"/>
              <a:defRPr sz="3000" i="1"/>
            </a:lvl8pPr>
            <a:lvl9pPr marL="4114800" lvl="8" indent="-419100" algn="ctr">
              <a:spcBef>
                <a:spcPts val="0"/>
              </a:spcBef>
              <a:spcAft>
                <a:spcPts val="0"/>
              </a:spcAft>
              <a:buSzPts val="3000"/>
              <a:buChar char="■"/>
              <a:defRPr sz="3000" i="1"/>
            </a:lvl9pPr>
          </a:lstStyle>
          <a:p>
            <a:endParaRPr/>
          </a:p>
        </p:txBody>
      </p:sp>
      <p:sp>
        <p:nvSpPr>
          <p:cNvPr id="119" name="Google Shape;119;p4"/>
          <p:cNvSpPr txBox="1"/>
          <p:nvPr/>
        </p:nvSpPr>
        <p:spPr>
          <a:xfrm>
            <a:off x="3593400" y="5527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a:solidFill>
                  <a:srgbClr val="00CEF6"/>
                </a:solidFill>
              </a:rPr>
              <a:t>“</a:t>
            </a:r>
            <a:endParaRPr sz="9600">
              <a:solidFill>
                <a:srgbClr val="00CEF6"/>
              </a:solidFill>
            </a:endParaRPr>
          </a:p>
        </p:txBody>
      </p:sp>
      <p:sp>
        <p:nvSpPr>
          <p:cNvPr id="120" name="Google Shape;120;p4"/>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121" name="Google Shape;121;p4"/>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22" name="Google Shape;122;p4"/>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4"/>
          <p:cNvGrpSpPr/>
          <p:nvPr/>
        </p:nvGrpSpPr>
        <p:grpSpPr>
          <a:xfrm>
            <a:off x="-9525" y="4462475"/>
            <a:ext cx="9167825" cy="595300"/>
            <a:chOff x="-9525" y="4462475"/>
            <a:chExt cx="9167825" cy="595300"/>
          </a:xfrm>
        </p:grpSpPr>
        <p:sp>
          <p:nvSpPr>
            <p:cNvPr id="126" name="Google Shape;126;p4"/>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127" name="Google Shape;127;p4"/>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128" name="Google Shape;128;p4"/>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129" name="Google Shape;129;p4"/>
          <p:cNvGrpSpPr/>
          <p:nvPr/>
        </p:nvGrpSpPr>
        <p:grpSpPr>
          <a:xfrm>
            <a:off x="-42837" y="4443488"/>
            <a:ext cx="9229575" cy="642787"/>
            <a:chOff x="-42837" y="4443488"/>
            <a:chExt cx="9229575" cy="642787"/>
          </a:xfrm>
        </p:grpSpPr>
        <p:sp>
          <p:nvSpPr>
            <p:cNvPr id="130" name="Google Shape;130;p4"/>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4"/>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60"/>
        <p:cNvGrpSpPr/>
        <p:nvPr/>
      </p:nvGrpSpPr>
      <p:grpSpPr>
        <a:xfrm>
          <a:off x="0" y="0"/>
          <a:ext cx="0" cy="0"/>
          <a:chOff x="0" y="0"/>
          <a:chExt cx="0" cy="0"/>
        </a:xfrm>
      </p:grpSpPr>
      <p:sp>
        <p:nvSpPr>
          <p:cNvPr id="161" name="Google Shape;161;p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62" name="Google Shape;162;p5"/>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163" name="Google Shape;163;p5"/>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164" name="Google Shape;164;p5"/>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65" name="Google Shape;165;p5"/>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5"/>
          <p:cNvGrpSpPr/>
          <p:nvPr/>
        </p:nvGrpSpPr>
        <p:grpSpPr>
          <a:xfrm>
            <a:off x="-9525" y="4462475"/>
            <a:ext cx="9167825" cy="595300"/>
            <a:chOff x="-9525" y="4462475"/>
            <a:chExt cx="9167825" cy="595300"/>
          </a:xfrm>
        </p:grpSpPr>
        <p:sp>
          <p:nvSpPr>
            <p:cNvPr id="169" name="Google Shape;169;p5"/>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170" name="Google Shape;170;p5"/>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171" name="Google Shape;171;p5"/>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172" name="Google Shape;172;p5"/>
          <p:cNvGrpSpPr/>
          <p:nvPr/>
        </p:nvGrpSpPr>
        <p:grpSpPr>
          <a:xfrm>
            <a:off x="-42837" y="4443488"/>
            <a:ext cx="9229575" cy="642787"/>
            <a:chOff x="-42837" y="4443488"/>
            <a:chExt cx="9229575" cy="642787"/>
          </a:xfrm>
        </p:grpSpPr>
        <p:sp>
          <p:nvSpPr>
            <p:cNvPr id="173" name="Google Shape;173;p5"/>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5"/>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03"/>
        <p:cNvGrpSpPr/>
        <p:nvPr/>
      </p:nvGrpSpPr>
      <p:grpSpPr>
        <a:xfrm>
          <a:off x="0" y="0"/>
          <a:ext cx="0" cy="0"/>
          <a:chOff x="0" y="0"/>
          <a:chExt cx="0" cy="0"/>
        </a:xfrm>
      </p:grpSpPr>
      <p:sp>
        <p:nvSpPr>
          <p:cNvPr id="204" name="Google Shape;204;p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05" name="Google Shape;205;p6"/>
          <p:cNvSpPr txBox="1">
            <a:spLocks noGrp="1"/>
          </p:cNvSpPr>
          <p:nvPr>
            <p:ph type="body" idx="1"/>
          </p:nvPr>
        </p:nvSpPr>
        <p:spPr>
          <a:xfrm>
            <a:off x="1131500"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06" name="Google Shape;206;p6"/>
          <p:cNvSpPr txBox="1">
            <a:spLocks noGrp="1"/>
          </p:cNvSpPr>
          <p:nvPr>
            <p:ph type="body" idx="2"/>
          </p:nvPr>
        </p:nvSpPr>
        <p:spPr>
          <a:xfrm>
            <a:off x="4672563"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07" name="Google Shape;207;p6"/>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08" name="Google Shape;208;p6"/>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09" name="Google Shape;209;p6"/>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6"/>
          <p:cNvGrpSpPr/>
          <p:nvPr/>
        </p:nvGrpSpPr>
        <p:grpSpPr>
          <a:xfrm>
            <a:off x="-9525" y="4462475"/>
            <a:ext cx="9167825" cy="595300"/>
            <a:chOff x="-9525" y="4462475"/>
            <a:chExt cx="9167825" cy="595300"/>
          </a:xfrm>
        </p:grpSpPr>
        <p:sp>
          <p:nvSpPr>
            <p:cNvPr id="213" name="Google Shape;213;p6"/>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214" name="Google Shape;214;p6"/>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215" name="Google Shape;215;p6"/>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216" name="Google Shape;216;p6"/>
          <p:cNvGrpSpPr/>
          <p:nvPr/>
        </p:nvGrpSpPr>
        <p:grpSpPr>
          <a:xfrm>
            <a:off x="-42837" y="4443488"/>
            <a:ext cx="9229575" cy="642787"/>
            <a:chOff x="-42837" y="4443488"/>
            <a:chExt cx="9229575" cy="642787"/>
          </a:xfrm>
        </p:grpSpPr>
        <p:sp>
          <p:nvSpPr>
            <p:cNvPr id="217" name="Google Shape;217;p6"/>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47"/>
        <p:cNvGrpSpPr/>
        <p:nvPr/>
      </p:nvGrpSpPr>
      <p:grpSpPr>
        <a:xfrm>
          <a:off x="0" y="0"/>
          <a:ext cx="0" cy="0"/>
          <a:chOff x="0" y="0"/>
          <a:chExt cx="0" cy="0"/>
        </a:xfrm>
      </p:grpSpPr>
      <p:sp>
        <p:nvSpPr>
          <p:cNvPr id="248" name="Google Shape;248;p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49" name="Google Shape;249;p7"/>
          <p:cNvSpPr txBox="1">
            <a:spLocks noGrp="1"/>
          </p:cNvSpPr>
          <p:nvPr>
            <p:ph type="body" idx="1"/>
          </p:nvPr>
        </p:nvSpPr>
        <p:spPr>
          <a:xfrm>
            <a:off x="705900" y="1626600"/>
            <a:ext cx="2471700" cy="32994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50" name="Google Shape;250;p7"/>
          <p:cNvSpPr txBox="1">
            <a:spLocks noGrp="1"/>
          </p:cNvSpPr>
          <p:nvPr>
            <p:ph type="body" idx="2"/>
          </p:nvPr>
        </p:nvSpPr>
        <p:spPr>
          <a:xfrm>
            <a:off x="3304125" y="1626600"/>
            <a:ext cx="2471700" cy="32994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51" name="Google Shape;251;p7"/>
          <p:cNvSpPr txBox="1">
            <a:spLocks noGrp="1"/>
          </p:cNvSpPr>
          <p:nvPr>
            <p:ph type="body" idx="3"/>
          </p:nvPr>
        </p:nvSpPr>
        <p:spPr>
          <a:xfrm>
            <a:off x="5902350" y="1626600"/>
            <a:ext cx="2471700" cy="32994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52" name="Google Shape;252;p7"/>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53" name="Google Shape;253;p7"/>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54" name="Google Shape;254;p7"/>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7"/>
          <p:cNvGrpSpPr/>
          <p:nvPr/>
        </p:nvGrpSpPr>
        <p:grpSpPr>
          <a:xfrm>
            <a:off x="-9525" y="4462475"/>
            <a:ext cx="9167825" cy="595300"/>
            <a:chOff x="-9525" y="4462475"/>
            <a:chExt cx="9167825" cy="595300"/>
          </a:xfrm>
        </p:grpSpPr>
        <p:sp>
          <p:nvSpPr>
            <p:cNvPr id="258" name="Google Shape;258;p7"/>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259" name="Google Shape;259;p7"/>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260" name="Google Shape;260;p7"/>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261" name="Google Shape;261;p7"/>
          <p:cNvGrpSpPr/>
          <p:nvPr/>
        </p:nvGrpSpPr>
        <p:grpSpPr>
          <a:xfrm>
            <a:off x="-42837" y="4443488"/>
            <a:ext cx="9229575" cy="642787"/>
            <a:chOff x="-42837" y="4443488"/>
            <a:chExt cx="9229575" cy="642787"/>
          </a:xfrm>
        </p:grpSpPr>
        <p:sp>
          <p:nvSpPr>
            <p:cNvPr id="262" name="Google Shape;262;p7"/>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7"/>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94" name="Google Shape;294;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95" name="Google Shape;295;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6" name="Google Shape;296;p8"/>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8"/>
          <p:cNvGrpSpPr/>
          <p:nvPr/>
        </p:nvGrpSpPr>
        <p:grpSpPr>
          <a:xfrm>
            <a:off x="-9525" y="4462475"/>
            <a:ext cx="9167825" cy="595300"/>
            <a:chOff x="-9525" y="4462475"/>
            <a:chExt cx="9167825" cy="595300"/>
          </a:xfrm>
        </p:grpSpPr>
        <p:sp>
          <p:nvSpPr>
            <p:cNvPr id="300" name="Google Shape;300;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01" name="Google Shape;301;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02" name="Google Shape;302;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03" name="Google Shape;303;p8"/>
          <p:cNvGrpSpPr/>
          <p:nvPr/>
        </p:nvGrpSpPr>
        <p:grpSpPr>
          <a:xfrm>
            <a:off x="-42837" y="4443488"/>
            <a:ext cx="9229575" cy="642787"/>
            <a:chOff x="-42837" y="4443488"/>
            <a:chExt cx="9229575" cy="642787"/>
          </a:xfrm>
        </p:grpSpPr>
        <p:sp>
          <p:nvSpPr>
            <p:cNvPr id="304" name="Google Shape;304;p8"/>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8"/>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4"/>
        <p:cNvGrpSpPr/>
        <p:nvPr/>
      </p:nvGrpSpPr>
      <p:grpSpPr>
        <a:xfrm>
          <a:off x="0" y="0"/>
          <a:ext cx="0" cy="0"/>
          <a:chOff x="0" y="0"/>
          <a:chExt cx="0" cy="0"/>
        </a:xfrm>
      </p:grpSpPr>
      <p:sp>
        <p:nvSpPr>
          <p:cNvPr id="335" name="Google Shape;335;p9"/>
          <p:cNvSpPr txBox="1">
            <a:spLocks noGrp="1"/>
          </p:cNvSpPr>
          <p:nvPr>
            <p:ph type="body" idx="1"/>
          </p:nvPr>
        </p:nvSpPr>
        <p:spPr>
          <a:xfrm>
            <a:off x="457200" y="3852828"/>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Clr>
                <a:srgbClr val="00CEF6"/>
              </a:buClr>
              <a:buSzPts val="1400"/>
              <a:buNone/>
              <a:defRPr sz="1400">
                <a:solidFill>
                  <a:srgbClr val="00CEF6"/>
                </a:solidFill>
              </a:defRPr>
            </a:lvl1pPr>
          </a:lstStyle>
          <a:p>
            <a:endParaRPr/>
          </a:p>
        </p:txBody>
      </p:sp>
      <p:sp>
        <p:nvSpPr>
          <p:cNvPr id="336" name="Google Shape;336;p9"/>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37" name="Google Shape;337;p9"/>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38" name="Google Shape;338;p9"/>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9"/>
          <p:cNvGrpSpPr/>
          <p:nvPr/>
        </p:nvGrpSpPr>
        <p:grpSpPr>
          <a:xfrm>
            <a:off x="-9525" y="4462475"/>
            <a:ext cx="9167825" cy="595300"/>
            <a:chOff x="-9525" y="4462475"/>
            <a:chExt cx="9167825" cy="595300"/>
          </a:xfrm>
        </p:grpSpPr>
        <p:sp>
          <p:nvSpPr>
            <p:cNvPr id="342" name="Google Shape;342;p9"/>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43" name="Google Shape;343;p9"/>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44" name="Google Shape;344;p9"/>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45" name="Google Shape;345;p9"/>
          <p:cNvGrpSpPr/>
          <p:nvPr/>
        </p:nvGrpSpPr>
        <p:grpSpPr>
          <a:xfrm>
            <a:off x="-42837" y="4443488"/>
            <a:ext cx="9229575" cy="642787"/>
            <a:chOff x="-42837" y="4443488"/>
            <a:chExt cx="9229575" cy="642787"/>
          </a:xfrm>
        </p:grpSpPr>
        <p:sp>
          <p:nvSpPr>
            <p:cNvPr id="346" name="Google Shape;346;p9"/>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9"/>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386" name="Google Shape;386;p10"/>
          <p:cNvGrpSpPr/>
          <p:nvPr/>
        </p:nvGrpSpPr>
        <p:grpSpPr>
          <a:xfrm>
            <a:off x="-42837" y="4443488"/>
            <a:ext cx="9229575" cy="642787"/>
            <a:chOff x="-42837" y="4443488"/>
            <a:chExt cx="9229575" cy="642787"/>
          </a:xfrm>
        </p:grpSpPr>
        <p:sp>
          <p:nvSpPr>
            <p:cNvPr id="387" name="Google Shape;387;p10"/>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pastebin.com/GUtGT9hG" TargetMode="External"/><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28300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MVVM</a:t>
            </a:r>
            <a:endParaRPr/>
          </a:p>
        </p:txBody>
      </p:sp>
      <p:sp>
        <p:nvSpPr>
          <p:cNvPr id="465" name="Google Shape;465;p13"/>
          <p:cNvSpPr txBox="1">
            <a:spLocks noGrp="1"/>
          </p:cNvSpPr>
          <p:nvPr>
            <p:ph type="subTitle" idx="4294967295"/>
          </p:nvPr>
        </p:nvSpPr>
        <p:spPr>
          <a:xfrm>
            <a:off x="1864575" y="3691200"/>
            <a:ext cx="6593700" cy="1159800"/>
          </a:xfrm>
          <a:prstGeom prst="rect">
            <a:avLst/>
          </a:prstGeom>
        </p:spPr>
        <p:txBody>
          <a:bodyPr spcFirstLastPara="1" wrap="square" lIns="91425" tIns="91425" rIns="91425" bIns="91425" anchor="t" anchorCtr="0">
            <a:noAutofit/>
          </a:bodyPr>
          <a:lstStyle/>
          <a:p>
            <a:pPr marL="0" lvl="0" indent="0" algn="r" rtl="0">
              <a:spcBef>
                <a:spcPts val="600"/>
              </a:spcBef>
              <a:spcAft>
                <a:spcPts val="0"/>
              </a:spcAft>
              <a:buNone/>
            </a:pPr>
            <a:r>
              <a:rPr lang="en" dirty="0">
                <a:solidFill>
                  <a:schemeClr val="lt1"/>
                </a:solidFill>
              </a:rPr>
              <a:t>Advanced Native Mobile Programming</a:t>
            </a:r>
            <a:br>
              <a:rPr lang="en" dirty="0">
                <a:solidFill>
                  <a:schemeClr val="lt1"/>
                </a:solidFill>
              </a:rPr>
            </a:br>
            <a:r>
              <a:rPr lang="en" dirty="0">
                <a:solidFill>
                  <a:schemeClr val="lt1"/>
                </a:solidFill>
              </a:rPr>
              <a:t>Week 4</a:t>
            </a:r>
            <a:br>
              <a:rPr lang="en" dirty="0">
                <a:solidFill>
                  <a:schemeClr val="lt1"/>
                </a:solidFill>
              </a:rPr>
            </a:br>
            <a:r>
              <a:rPr lang="en" dirty="0">
                <a:solidFill>
                  <a:schemeClr val="lt1"/>
                </a:solidFill>
              </a:rPr>
              <a:t>Teknik Informatika - Universitas Surabaya</a:t>
            </a:r>
            <a:endParaRPr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21"/>
          <p:cNvSpPr txBox="1">
            <a:spLocks noGrp="1"/>
          </p:cNvSpPr>
          <p:nvPr>
            <p:ph type="ctrTitle" idx="4294967295"/>
          </p:nvPr>
        </p:nvSpPr>
        <p:spPr>
          <a:xfrm>
            <a:off x="685800" y="234534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000"/>
              <a:t>MVVM</a:t>
            </a:r>
            <a:endParaRPr sz="9000"/>
          </a:p>
        </p:txBody>
      </p:sp>
      <p:sp>
        <p:nvSpPr>
          <p:cNvPr id="591" name="Google Shape;591;p21"/>
          <p:cNvSpPr txBox="1">
            <a:spLocks noGrp="1"/>
          </p:cNvSpPr>
          <p:nvPr>
            <p:ph type="subTitle" idx="4294967295"/>
          </p:nvPr>
        </p:nvSpPr>
        <p:spPr>
          <a:xfrm>
            <a:off x="2169650" y="3182950"/>
            <a:ext cx="4804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Model View View Model Architecture</a:t>
            </a:r>
            <a:endParaRPr sz="1800"/>
          </a:p>
        </p:txBody>
      </p:sp>
      <p:grpSp>
        <p:nvGrpSpPr>
          <p:cNvPr id="592" name="Google Shape;592;p21"/>
          <p:cNvGrpSpPr/>
          <p:nvPr/>
        </p:nvGrpSpPr>
        <p:grpSpPr>
          <a:xfrm>
            <a:off x="4146170" y="640688"/>
            <a:ext cx="1166508" cy="1166538"/>
            <a:chOff x="6654650" y="3665275"/>
            <a:chExt cx="409100" cy="409125"/>
          </a:xfrm>
        </p:grpSpPr>
        <p:sp>
          <p:nvSpPr>
            <p:cNvPr id="593" name="Google Shape;593;p21"/>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1"/>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00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21"/>
          <p:cNvGrpSpPr/>
          <p:nvPr/>
        </p:nvGrpSpPr>
        <p:grpSpPr>
          <a:xfrm rot="1940693">
            <a:off x="3340903" y="1116018"/>
            <a:ext cx="587626" cy="587659"/>
            <a:chOff x="570875" y="4322250"/>
            <a:chExt cx="443300" cy="443325"/>
          </a:xfrm>
        </p:grpSpPr>
        <p:sp>
          <p:nvSpPr>
            <p:cNvPr id="596" name="Google Shape;596;p21"/>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1"/>
          <p:cNvSpPr/>
          <p:nvPr/>
        </p:nvSpPr>
        <p:spPr>
          <a:xfrm>
            <a:off x="3829676" y="64070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rot="1793658">
            <a:off x="5318500" y="1302383"/>
            <a:ext cx="225078" cy="2149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AFF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22"/>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MVVM </a:t>
            </a:r>
            <a:r>
              <a:rPr lang="en">
                <a:solidFill>
                  <a:schemeClr val="accent2"/>
                </a:solidFill>
              </a:rPr>
              <a:t>ARCHITECTURE</a:t>
            </a:r>
            <a:endParaRPr>
              <a:solidFill>
                <a:schemeClr val="accent2"/>
              </a:solidFill>
            </a:endParaRPr>
          </a:p>
        </p:txBody>
      </p:sp>
      <p:sp>
        <p:nvSpPr>
          <p:cNvPr id="608" name="Google Shape;608;p22"/>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22"/>
          <p:cNvGrpSpPr/>
          <p:nvPr/>
        </p:nvGrpSpPr>
        <p:grpSpPr>
          <a:xfrm>
            <a:off x="3844549" y="3126201"/>
            <a:ext cx="599842" cy="589958"/>
            <a:chOff x="1244325" y="4999400"/>
            <a:chExt cx="444525" cy="437200"/>
          </a:xfrm>
        </p:grpSpPr>
        <p:sp>
          <p:nvSpPr>
            <p:cNvPr id="610" name="Google Shape;610;p22"/>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2"/>
          <p:cNvGrpSpPr/>
          <p:nvPr/>
        </p:nvGrpSpPr>
        <p:grpSpPr>
          <a:xfrm>
            <a:off x="5266889" y="3113863"/>
            <a:ext cx="409140" cy="420402"/>
            <a:chOff x="2605300" y="5003050"/>
            <a:chExt cx="418900" cy="430475"/>
          </a:xfrm>
        </p:grpSpPr>
        <p:sp>
          <p:nvSpPr>
            <p:cNvPr id="616" name="Google Shape;616;p22"/>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22"/>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621" name="Google Shape;621;p22"/>
          <p:cNvSpPr txBox="1">
            <a:spLocks noGrp="1"/>
          </p:cNvSpPr>
          <p:nvPr>
            <p:ph type="body" idx="4294967295"/>
          </p:nvPr>
        </p:nvSpPr>
        <p:spPr>
          <a:xfrm>
            <a:off x="1075850" y="1540175"/>
            <a:ext cx="69966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Without architecture -&gt; all UI logic and I/O logic handle by single activity -&gt; God Object</a:t>
            </a:r>
            <a:endParaRPr dirty="0"/>
          </a:p>
          <a:p>
            <a:pPr marL="457200" lvl="0" indent="-355600" algn="l" rtl="0">
              <a:spcBef>
                <a:spcPts val="0"/>
              </a:spcBef>
              <a:spcAft>
                <a:spcPts val="0"/>
              </a:spcAft>
              <a:buSzPts val="2000"/>
              <a:buChar char="◉"/>
            </a:pPr>
            <a:r>
              <a:rPr lang="en" dirty="0"/>
              <a:t>Provide a way to structure our code in a way that provides some advantages in this terms: separate the business and presentation logic from the UI (means that the model don’t need to know what view/view model doing)</a:t>
            </a:r>
            <a:endParaRPr dirty="0"/>
          </a:p>
          <a:p>
            <a:pPr marL="457200" lvl="0" indent="-355600" algn="l" rtl="0">
              <a:spcBef>
                <a:spcPts val="0"/>
              </a:spcBef>
              <a:spcAft>
                <a:spcPts val="0"/>
              </a:spcAft>
              <a:buSzPts val="2000"/>
              <a:buChar char="◉"/>
            </a:pPr>
            <a:r>
              <a:rPr lang="en" dirty="0"/>
              <a:t>It’s associated with View, Model, and ViewModel</a:t>
            </a:r>
            <a:endParaRPr dirty="0"/>
          </a:p>
          <a:p>
            <a:pPr marL="0" lvl="0" indent="0" algn="l" rtl="0">
              <a:spcBef>
                <a:spcPts val="600"/>
              </a:spcBef>
              <a:spcAft>
                <a:spcPts val="0"/>
              </a:spcAft>
              <a:buNone/>
            </a:pPr>
            <a:r>
              <a:rPr lang="en" dirty="0"/>
              <a:t> </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23"/>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VIEW</a:t>
            </a:r>
            <a:endParaRPr/>
          </a:p>
        </p:txBody>
      </p:sp>
      <p:sp>
        <p:nvSpPr>
          <p:cNvPr id="627" name="Google Shape;627;p23"/>
          <p:cNvSpPr txBox="1">
            <a:spLocks noGrp="1"/>
          </p:cNvSpPr>
          <p:nvPr>
            <p:ph type="body" idx="1"/>
          </p:nvPr>
        </p:nvSpPr>
        <p:spPr>
          <a:xfrm>
            <a:off x="442975" y="1641300"/>
            <a:ext cx="2580300" cy="24705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 sz="1800"/>
              <a:t>View is responsible for the layout structure displayed on the screen. </a:t>
            </a:r>
            <a:endParaRPr sz="1800"/>
          </a:p>
        </p:txBody>
      </p:sp>
      <p:pic>
        <p:nvPicPr>
          <p:cNvPr id="628" name="Google Shape;628;p23"/>
          <p:cNvPicPr preferRelativeResize="0"/>
          <p:nvPr/>
        </p:nvPicPr>
        <p:blipFill rotWithShape="1">
          <a:blip r:embed="rId3">
            <a:alphaModFix/>
          </a:blip>
          <a:srcRect l="12502" r="12495"/>
          <a:stretch/>
        </p:blipFill>
        <p:spPr>
          <a:xfrm>
            <a:off x="3189150" y="1493700"/>
            <a:ext cx="2765700" cy="2765700"/>
          </a:xfrm>
          <a:prstGeom prst="ellipse">
            <a:avLst/>
          </a:prstGeom>
          <a:noFill/>
          <a:ln>
            <a:noFill/>
          </a:ln>
        </p:spPr>
      </p:pic>
      <p:sp>
        <p:nvSpPr>
          <p:cNvPr id="629" name="Google Shape;629;p23"/>
          <p:cNvSpPr txBox="1">
            <a:spLocks noGrp="1"/>
          </p:cNvSpPr>
          <p:nvPr>
            <p:ph type="body" idx="1"/>
          </p:nvPr>
        </p:nvSpPr>
        <p:spPr>
          <a:xfrm>
            <a:off x="6120725" y="1641300"/>
            <a:ext cx="2580300" cy="24705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a:t>You can also execute UI logic.</a:t>
            </a:r>
            <a:endParaRPr sz="1800"/>
          </a:p>
        </p:txBody>
      </p:sp>
      <p:sp>
        <p:nvSpPr>
          <p:cNvPr id="630" name="Google Shape;630;p2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24"/>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2"/>
                </a:solidFill>
              </a:rPr>
              <a:t>MODEL</a:t>
            </a:r>
            <a:endParaRPr>
              <a:solidFill>
                <a:schemeClr val="accent2"/>
              </a:solidFill>
            </a:endParaRPr>
          </a:p>
        </p:txBody>
      </p:sp>
      <p:sp>
        <p:nvSpPr>
          <p:cNvPr id="636" name="Google Shape;636;p24"/>
          <p:cNvSpPr txBox="1">
            <a:spLocks noGrp="1"/>
          </p:cNvSpPr>
          <p:nvPr>
            <p:ph type="body" idx="1"/>
          </p:nvPr>
        </p:nvSpPr>
        <p:spPr>
          <a:xfrm>
            <a:off x="442975" y="1641300"/>
            <a:ext cx="2580300" cy="24705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 sz="1800"/>
              <a:t>Model is a non-visual class that has the data to use</a:t>
            </a:r>
            <a:endParaRPr sz="1800"/>
          </a:p>
        </p:txBody>
      </p:sp>
      <p:pic>
        <p:nvPicPr>
          <p:cNvPr id="637" name="Google Shape;637;p24"/>
          <p:cNvPicPr preferRelativeResize="0"/>
          <p:nvPr/>
        </p:nvPicPr>
        <p:blipFill rotWithShape="1">
          <a:blip r:embed="rId3">
            <a:alphaModFix/>
          </a:blip>
          <a:srcRect l="18765" r="18765"/>
          <a:stretch/>
        </p:blipFill>
        <p:spPr>
          <a:xfrm>
            <a:off x="3189150" y="1493700"/>
            <a:ext cx="2765700" cy="2765700"/>
          </a:xfrm>
          <a:prstGeom prst="ellipse">
            <a:avLst/>
          </a:prstGeom>
          <a:noFill/>
          <a:ln>
            <a:noFill/>
          </a:ln>
        </p:spPr>
      </p:pic>
      <p:sp>
        <p:nvSpPr>
          <p:cNvPr id="638" name="Google Shape;638;p24"/>
          <p:cNvSpPr txBox="1">
            <a:spLocks noGrp="1"/>
          </p:cNvSpPr>
          <p:nvPr>
            <p:ph type="body" idx="1"/>
          </p:nvPr>
        </p:nvSpPr>
        <p:spPr>
          <a:xfrm>
            <a:off x="6120725" y="1641300"/>
            <a:ext cx="2580300" cy="24705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a:t>Usually we retrieve data from REST-API in form of JSON, or from internal sqlite database (DAO)</a:t>
            </a:r>
            <a:endParaRPr sz="1800"/>
          </a:p>
        </p:txBody>
      </p:sp>
      <p:sp>
        <p:nvSpPr>
          <p:cNvPr id="639" name="Google Shape;639;p2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2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4"/>
                </a:solidFill>
              </a:rPr>
              <a:t>VIEWMODEL</a:t>
            </a:r>
            <a:endParaRPr>
              <a:solidFill>
                <a:schemeClr val="accent4"/>
              </a:solidFill>
            </a:endParaRPr>
          </a:p>
        </p:txBody>
      </p:sp>
      <p:sp>
        <p:nvSpPr>
          <p:cNvPr id="645" name="Google Shape;645;p25"/>
          <p:cNvSpPr txBox="1">
            <a:spLocks noGrp="1"/>
          </p:cNvSpPr>
          <p:nvPr>
            <p:ph type="body" idx="1"/>
          </p:nvPr>
        </p:nvSpPr>
        <p:spPr>
          <a:xfrm>
            <a:off x="442975" y="1641300"/>
            <a:ext cx="2580300" cy="24705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 sz="1800"/>
              <a:t>The ViewModel implements the data and commands connected to the View to notify the View of state changes via change notification events.</a:t>
            </a:r>
            <a:endParaRPr sz="1800"/>
          </a:p>
        </p:txBody>
      </p:sp>
      <p:pic>
        <p:nvPicPr>
          <p:cNvPr id="646" name="Google Shape;646;p25"/>
          <p:cNvPicPr preferRelativeResize="0"/>
          <p:nvPr/>
        </p:nvPicPr>
        <p:blipFill rotWithShape="1">
          <a:blip r:embed="rId3">
            <a:alphaModFix/>
          </a:blip>
          <a:srcRect l="12472" r="12480"/>
          <a:stretch/>
        </p:blipFill>
        <p:spPr>
          <a:xfrm>
            <a:off x="3189150" y="1493700"/>
            <a:ext cx="2765700" cy="2765700"/>
          </a:xfrm>
          <a:prstGeom prst="ellipse">
            <a:avLst/>
          </a:prstGeom>
          <a:noFill/>
          <a:ln>
            <a:noFill/>
          </a:ln>
        </p:spPr>
      </p:pic>
      <p:sp>
        <p:nvSpPr>
          <p:cNvPr id="647" name="Google Shape;647;p25"/>
          <p:cNvSpPr txBox="1">
            <a:spLocks noGrp="1"/>
          </p:cNvSpPr>
          <p:nvPr>
            <p:ph type="body" idx="1"/>
          </p:nvPr>
        </p:nvSpPr>
        <p:spPr>
          <a:xfrm>
            <a:off x="6120725" y="1641300"/>
            <a:ext cx="2580300" cy="24705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a:t>View that receives the state change notification determines whether to apply the change</a:t>
            </a:r>
            <a:br>
              <a:rPr lang="en" sz="1800"/>
            </a:br>
            <a:br>
              <a:rPr lang="en" sz="1800"/>
            </a:br>
            <a:r>
              <a:rPr lang="en" sz="1800"/>
              <a:t>ViewModel prepare the data for View</a:t>
            </a:r>
            <a:endParaRPr sz="1800"/>
          </a:p>
        </p:txBody>
      </p:sp>
      <p:sp>
        <p:nvSpPr>
          <p:cNvPr id="648" name="Google Shape;648;p2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26"/>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MVVM </a:t>
            </a:r>
            <a:r>
              <a:rPr lang="en">
                <a:solidFill>
                  <a:schemeClr val="accent2"/>
                </a:solidFill>
              </a:rPr>
              <a:t>ARCHITECTURE</a:t>
            </a:r>
            <a:endParaRPr>
              <a:solidFill>
                <a:schemeClr val="accent2"/>
              </a:solidFill>
            </a:endParaRPr>
          </a:p>
        </p:txBody>
      </p:sp>
      <p:sp>
        <p:nvSpPr>
          <p:cNvPr id="654" name="Google Shape;654;p26"/>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655;p26"/>
          <p:cNvGrpSpPr/>
          <p:nvPr/>
        </p:nvGrpSpPr>
        <p:grpSpPr>
          <a:xfrm>
            <a:off x="3844549" y="3126201"/>
            <a:ext cx="599842" cy="589958"/>
            <a:chOff x="1244325" y="4999400"/>
            <a:chExt cx="444525" cy="437200"/>
          </a:xfrm>
        </p:grpSpPr>
        <p:sp>
          <p:nvSpPr>
            <p:cNvPr id="656" name="Google Shape;656;p26"/>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6"/>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26"/>
          <p:cNvGrpSpPr/>
          <p:nvPr/>
        </p:nvGrpSpPr>
        <p:grpSpPr>
          <a:xfrm>
            <a:off x="5266889" y="3113863"/>
            <a:ext cx="409140" cy="420402"/>
            <a:chOff x="2605300" y="5003050"/>
            <a:chExt cx="418900" cy="430475"/>
          </a:xfrm>
        </p:grpSpPr>
        <p:sp>
          <p:nvSpPr>
            <p:cNvPr id="662" name="Google Shape;662;p26"/>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26"/>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667" name="Google Shape;667;p26"/>
          <p:cNvPicPr preferRelativeResize="0"/>
          <p:nvPr/>
        </p:nvPicPr>
        <p:blipFill>
          <a:blip r:embed="rId3">
            <a:alphaModFix/>
          </a:blip>
          <a:stretch>
            <a:fillRect/>
          </a:stretch>
        </p:blipFill>
        <p:spPr>
          <a:xfrm>
            <a:off x="1524950" y="943199"/>
            <a:ext cx="6417374" cy="3605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27"/>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TUTORIAL</a:t>
            </a:r>
            <a:endParaRPr/>
          </a:p>
        </p:txBody>
      </p:sp>
      <p:sp>
        <p:nvSpPr>
          <p:cNvPr id="673" name="Google Shape;673;p27"/>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Develop project that uses MVVM architecture</a:t>
            </a:r>
            <a:endParaRPr/>
          </a:p>
        </p:txBody>
      </p:sp>
      <p:sp>
        <p:nvSpPr>
          <p:cNvPr id="674" name="Google Shape;674;p27"/>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2</a:t>
            </a:r>
            <a:endParaRPr sz="12000">
              <a:solidFill>
                <a:srgbClr val="3C78D8"/>
              </a:solidFill>
            </a:endParaRPr>
          </a:p>
        </p:txBody>
      </p:sp>
      <p:sp>
        <p:nvSpPr>
          <p:cNvPr id="675" name="Google Shape;675;p2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28"/>
          <p:cNvSpPr/>
          <p:nvPr/>
        </p:nvSpPr>
        <p:spPr>
          <a:xfrm>
            <a:off x="4181585" y="434025"/>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FFFFF"/>
          </a:solidFill>
          <a:ln w="9525" cap="flat" cmpd="sng">
            <a:solidFill>
              <a:srgbClr val="28324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8"/>
          <p:cNvSpPr txBox="1">
            <a:spLocks noGrp="1"/>
          </p:cNvSpPr>
          <p:nvPr>
            <p:ph type="body" idx="4294967295"/>
          </p:nvPr>
        </p:nvSpPr>
        <p:spPr>
          <a:xfrm>
            <a:off x="457200" y="2152275"/>
            <a:ext cx="3575400" cy="25014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rgbClr val="FFFFFF"/>
                </a:solidFill>
                <a:latin typeface="Oswald"/>
                <a:ea typeface="Oswald"/>
                <a:cs typeface="Oswald"/>
                <a:sym typeface="Oswald"/>
              </a:rPr>
              <a:t>STUDENT LIST</a:t>
            </a:r>
            <a:endParaRPr b="1">
              <a:solidFill>
                <a:srgbClr val="FFFFFF"/>
              </a:solidFill>
              <a:latin typeface="Oswald"/>
              <a:ea typeface="Oswald"/>
              <a:cs typeface="Oswald"/>
              <a:sym typeface="Oswald"/>
            </a:endParaRPr>
          </a:p>
          <a:p>
            <a:pPr marL="0" lvl="0" indent="0" algn="l" rtl="0">
              <a:spcBef>
                <a:spcPts val="600"/>
              </a:spcBef>
              <a:spcAft>
                <a:spcPts val="0"/>
              </a:spcAft>
              <a:buNone/>
            </a:pPr>
            <a:r>
              <a:rPr lang="en"/>
              <a:t>A classic example of data in list</a:t>
            </a:r>
            <a:endParaRPr/>
          </a:p>
        </p:txBody>
      </p:sp>
      <p:sp>
        <p:nvSpPr>
          <p:cNvPr id="682" name="Google Shape;682;p2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683" name="Google Shape;683;p28"/>
          <p:cNvPicPr preferRelativeResize="0"/>
          <p:nvPr/>
        </p:nvPicPr>
        <p:blipFill>
          <a:blip r:embed="rId3">
            <a:alphaModFix/>
          </a:blip>
          <a:stretch>
            <a:fillRect/>
          </a:stretch>
        </p:blipFill>
        <p:spPr>
          <a:xfrm>
            <a:off x="4284000" y="773175"/>
            <a:ext cx="1908275" cy="3362475"/>
          </a:xfrm>
          <a:prstGeom prst="rect">
            <a:avLst/>
          </a:prstGeom>
          <a:noFill/>
          <a:ln>
            <a:noFill/>
          </a:ln>
        </p:spPr>
      </p:pic>
      <p:sp>
        <p:nvSpPr>
          <p:cNvPr id="684" name="Google Shape;684;p28"/>
          <p:cNvSpPr/>
          <p:nvPr/>
        </p:nvSpPr>
        <p:spPr>
          <a:xfrm>
            <a:off x="6688160" y="434025"/>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FFFFF"/>
          </a:solidFill>
          <a:ln w="9525" cap="flat" cmpd="sng">
            <a:solidFill>
              <a:srgbClr val="28324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5" name="Google Shape;685;p28"/>
          <p:cNvPicPr preferRelativeResize="0"/>
          <p:nvPr/>
        </p:nvPicPr>
        <p:blipFill>
          <a:blip r:embed="rId4">
            <a:alphaModFix/>
          </a:blip>
          <a:stretch>
            <a:fillRect/>
          </a:stretch>
        </p:blipFill>
        <p:spPr>
          <a:xfrm>
            <a:off x="6783625" y="773175"/>
            <a:ext cx="1908254" cy="3388975"/>
          </a:xfrm>
          <a:prstGeom prst="rect">
            <a:avLst/>
          </a:prstGeom>
          <a:noFill/>
          <a:ln>
            <a:noFill/>
          </a:ln>
        </p:spPr>
      </p:pic>
      <p:sp>
        <p:nvSpPr>
          <p:cNvPr id="686" name="Google Shape;686;p28"/>
          <p:cNvSpPr/>
          <p:nvPr/>
        </p:nvSpPr>
        <p:spPr>
          <a:xfrm>
            <a:off x="6337325" y="2499225"/>
            <a:ext cx="257700" cy="3681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29"/>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A NEW PROJECT</a:t>
            </a:r>
            <a:endParaRPr>
              <a:solidFill>
                <a:schemeClr val="accent2"/>
              </a:solidFill>
            </a:endParaRPr>
          </a:p>
        </p:txBody>
      </p:sp>
      <p:sp>
        <p:nvSpPr>
          <p:cNvPr id="692" name="Google Shape;692;p29"/>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Start a new Android Studio Project, name it as </a:t>
            </a:r>
            <a:r>
              <a:rPr lang="en" b="1"/>
              <a:t>“AdvWeek4”</a:t>
            </a:r>
            <a:endParaRPr b="1"/>
          </a:p>
          <a:p>
            <a:pPr marL="457200" lvl="0" indent="-355600" algn="l" rtl="0">
              <a:spcBef>
                <a:spcPts val="0"/>
              </a:spcBef>
              <a:spcAft>
                <a:spcPts val="0"/>
              </a:spcAft>
              <a:buSzPts val="2000"/>
              <a:buChar char="◉"/>
            </a:pPr>
            <a:r>
              <a:rPr lang="en"/>
              <a:t>Use default project configuration and template</a:t>
            </a:r>
            <a:endParaRPr/>
          </a:p>
          <a:p>
            <a:pPr marL="457200" lvl="0" indent="-355600" algn="l" rtl="0">
              <a:spcBef>
                <a:spcPts val="0"/>
              </a:spcBef>
              <a:spcAft>
                <a:spcPts val="0"/>
              </a:spcAft>
              <a:buClr>
                <a:schemeClr val="accent2"/>
              </a:buClr>
              <a:buSzPts val="2000"/>
              <a:buChar char="◉"/>
            </a:pPr>
            <a:r>
              <a:rPr lang="en">
                <a:solidFill>
                  <a:schemeClr val="accent2"/>
                </a:solidFill>
              </a:rPr>
              <a:t>Create a </a:t>
            </a:r>
            <a:r>
              <a:rPr lang="en" b="1">
                <a:solidFill>
                  <a:schemeClr val="accent2"/>
                </a:solidFill>
              </a:rPr>
              <a:t>new github repo</a:t>
            </a:r>
            <a:r>
              <a:rPr lang="en">
                <a:solidFill>
                  <a:schemeClr val="accent2"/>
                </a:solidFill>
              </a:rPr>
              <a:t> with any name according to your preferences</a:t>
            </a:r>
            <a:endParaRPr>
              <a:solidFill>
                <a:schemeClr val="accent2"/>
              </a:solidFill>
            </a:endParaRPr>
          </a:p>
          <a:p>
            <a:pPr marL="457200" lvl="0" indent="-355600" algn="l" rtl="0">
              <a:spcBef>
                <a:spcPts val="0"/>
              </a:spcBef>
              <a:spcAft>
                <a:spcPts val="0"/>
              </a:spcAft>
              <a:buClr>
                <a:schemeClr val="accent2"/>
              </a:buClr>
              <a:buSzPts val="2000"/>
              <a:buChar char="◉"/>
            </a:pPr>
            <a:r>
              <a:rPr lang="en">
                <a:solidFill>
                  <a:schemeClr val="accent2"/>
                </a:solidFill>
              </a:rPr>
              <a:t>Connect/establish the github repo to this project, and make your first </a:t>
            </a:r>
            <a:r>
              <a:rPr lang="en" b="1">
                <a:solidFill>
                  <a:schemeClr val="accent2"/>
                </a:solidFill>
              </a:rPr>
              <a:t>commit and push</a:t>
            </a:r>
            <a:endParaRPr b="1">
              <a:solidFill>
                <a:schemeClr val="accent2"/>
              </a:solidFill>
            </a:endParaRPr>
          </a:p>
        </p:txBody>
      </p:sp>
      <p:sp>
        <p:nvSpPr>
          <p:cNvPr id="693" name="Google Shape;693;p2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SETUP </a:t>
            </a:r>
            <a:r>
              <a:rPr lang="en">
                <a:solidFill>
                  <a:schemeClr val="accent2"/>
                </a:solidFill>
              </a:rPr>
              <a:t>DEPENDENCIES</a:t>
            </a:r>
            <a:endParaRPr>
              <a:solidFill>
                <a:schemeClr val="accent2"/>
              </a:solidFill>
            </a:endParaRPr>
          </a:p>
        </p:txBody>
      </p:sp>
      <p:sp>
        <p:nvSpPr>
          <p:cNvPr id="699" name="Google Shape;699;p30"/>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As usual we need to include safeargs dependencies and activate Kotlin extensions</a:t>
            </a:r>
            <a:endParaRPr dirty="0"/>
          </a:p>
          <a:p>
            <a:pPr marL="457200" lvl="0" indent="-355600" algn="l" rtl="0">
              <a:spcBef>
                <a:spcPts val="0"/>
              </a:spcBef>
              <a:spcAft>
                <a:spcPts val="0"/>
              </a:spcAft>
              <a:buSzPts val="2000"/>
              <a:buChar char="◉"/>
            </a:pPr>
            <a:r>
              <a:rPr lang="en" dirty="0"/>
              <a:t>Open build.gradle (module) and look at the plugins object on top. Add following lines of configuration:</a:t>
            </a:r>
            <a:endParaRPr dirty="0"/>
          </a:p>
          <a:p>
            <a:pPr marL="457200" lvl="0" indent="0" algn="l" rtl="0">
              <a:spcBef>
                <a:spcPts val="600"/>
              </a:spcBef>
              <a:spcAft>
                <a:spcPts val="0"/>
              </a:spcAft>
              <a:buNone/>
            </a:pPr>
            <a:r>
              <a:rPr lang="en" sz="1400" dirty="0">
                <a:latin typeface="Consolas"/>
                <a:ea typeface="Consolas"/>
                <a:cs typeface="Consolas"/>
                <a:sym typeface="Consolas"/>
              </a:rPr>
              <a:t>plugins {</a:t>
            </a:r>
            <a:endParaRPr sz="1400" dirty="0">
              <a:latin typeface="Consolas"/>
              <a:ea typeface="Consolas"/>
              <a:cs typeface="Consolas"/>
              <a:sym typeface="Consolas"/>
            </a:endParaRPr>
          </a:p>
          <a:p>
            <a:pPr marL="457200" lvl="0" indent="0" algn="l" rtl="0">
              <a:spcBef>
                <a:spcPts val="600"/>
              </a:spcBef>
              <a:spcAft>
                <a:spcPts val="0"/>
              </a:spcAft>
              <a:buNone/>
            </a:pPr>
            <a:r>
              <a:rPr lang="en" sz="1400" dirty="0">
                <a:latin typeface="Consolas"/>
                <a:ea typeface="Consolas"/>
                <a:cs typeface="Consolas"/>
                <a:sym typeface="Consolas"/>
              </a:rPr>
              <a:t>    id 'com.android.application'</a:t>
            </a:r>
            <a:endParaRPr sz="1400" dirty="0">
              <a:latin typeface="Consolas"/>
              <a:ea typeface="Consolas"/>
              <a:cs typeface="Consolas"/>
              <a:sym typeface="Consolas"/>
            </a:endParaRPr>
          </a:p>
          <a:p>
            <a:pPr marL="457200" lvl="0" indent="0" algn="l" rtl="0">
              <a:spcBef>
                <a:spcPts val="600"/>
              </a:spcBef>
              <a:spcAft>
                <a:spcPts val="0"/>
              </a:spcAft>
              <a:buNone/>
            </a:pPr>
            <a:r>
              <a:rPr lang="en" sz="1400" dirty="0">
                <a:latin typeface="Consolas"/>
                <a:ea typeface="Consolas"/>
                <a:cs typeface="Consolas"/>
                <a:sym typeface="Consolas"/>
              </a:rPr>
              <a:t>    id 'kotlin-android'</a:t>
            </a:r>
            <a:endParaRPr sz="1400" dirty="0">
              <a:latin typeface="Consolas"/>
              <a:ea typeface="Consolas"/>
              <a:cs typeface="Consolas"/>
              <a:sym typeface="Consolas"/>
            </a:endParaRPr>
          </a:p>
          <a:p>
            <a:pPr marL="457200" lvl="0" indent="0" algn="l" rtl="0">
              <a:spcBef>
                <a:spcPts val="600"/>
              </a:spcBef>
              <a:spcAft>
                <a:spcPts val="0"/>
              </a:spcAft>
              <a:buNone/>
            </a:pPr>
            <a:r>
              <a:rPr lang="en" sz="1400" dirty="0">
                <a:latin typeface="Consolas"/>
                <a:ea typeface="Consolas"/>
                <a:cs typeface="Consolas"/>
                <a:sym typeface="Consolas"/>
              </a:rPr>
              <a:t>    </a:t>
            </a:r>
            <a:r>
              <a:rPr lang="en" sz="1400" b="1" dirty="0">
                <a:solidFill>
                  <a:schemeClr val="accent2"/>
                </a:solidFill>
                <a:latin typeface="Consolas"/>
                <a:ea typeface="Consolas"/>
                <a:cs typeface="Consolas"/>
                <a:sym typeface="Consolas"/>
              </a:rPr>
              <a:t>id 'kotlin-android-extensions'</a:t>
            </a:r>
          </a:p>
          <a:p>
            <a:pPr marL="457200" lvl="0" indent="0" algn="l" rtl="0">
              <a:spcBef>
                <a:spcPts val="600"/>
              </a:spcBef>
              <a:spcAft>
                <a:spcPts val="0"/>
              </a:spcAft>
              <a:buNone/>
            </a:pPr>
            <a:r>
              <a:rPr lang="en" sz="1400" b="1" dirty="0">
                <a:solidFill>
                  <a:schemeClr val="accent2"/>
                </a:solidFill>
                <a:latin typeface="Consolas"/>
                <a:ea typeface="Consolas"/>
                <a:cs typeface="Consolas"/>
                <a:sym typeface="Consolas"/>
              </a:rPr>
              <a:t>    </a:t>
            </a:r>
            <a:r>
              <a:rPr lang="id-ID" sz="1400" b="1" dirty="0" err="1">
                <a:solidFill>
                  <a:schemeClr val="accent2"/>
                </a:solidFill>
                <a:latin typeface="Consolas"/>
                <a:ea typeface="Consolas"/>
                <a:cs typeface="Consolas"/>
                <a:sym typeface="Consolas"/>
              </a:rPr>
              <a:t>id</a:t>
            </a:r>
            <a:r>
              <a:rPr lang="id-ID" sz="1400" b="1" dirty="0">
                <a:solidFill>
                  <a:schemeClr val="accent2"/>
                </a:solidFill>
                <a:latin typeface="Consolas"/>
                <a:ea typeface="Consolas"/>
                <a:cs typeface="Consolas"/>
                <a:sym typeface="Consolas"/>
              </a:rPr>
              <a:t> </a:t>
            </a:r>
            <a:r>
              <a:rPr lang="en" sz="1400" b="1" dirty="0">
                <a:solidFill>
                  <a:schemeClr val="accent2"/>
                </a:solidFill>
                <a:latin typeface="Consolas"/>
                <a:ea typeface="Consolas"/>
                <a:cs typeface="Consolas"/>
                <a:sym typeface="Consolas"/>
              </a:rPr>
              <a:t>'</a:t>
            </a:r>
            <a:r>
              <a:rPr lang="en-US" sz="1400" b="1" dirty="0" err="1">
                <a:solidFill>
                  <a:schemeClr val="accent2"/>
                </a:solidFill>
                <a:latin typeface="Consolas"/>
                <a:ea typeface="Consolas"/>
                <a:cs typeface="Consolas"/>
                <a:sym typeface="Consolas"/>
              </a:rPr>
              <a:t>androidx.navigation.safeargs.kotlin</a:t>
            </a:r>
            <a:r>
              <a:rPr lang="id-ID" sz="1400" b="1" dirty="0">
                <a:solidFill>
                  <a:schemeClr val="accent2"/>
                </a:solidFill>
                <a:latin typeface="Consolas"/>
                <a:ea typeface="Consolas"/>
                <a:cs typeface="Consolas"/>
                <a:sym typeface="Consolas"/>
              </a:rPr>
              <a:t>'</a:t>
            </a:r>
            <a:endParaRPr sz="1400" b="1" dirty="0">
              <a:solidFill>
                <a:schemeClr val="accent2"/>
              </a:solidFill>
              <a:latin typeface="Consolas"/>
              <a:ea typeface="Consolas"/>
              <a:cs typeface="Consolas"/>
              <a:sym typeface="Consolas"/>
            </a:endParaRPr>
          </a:p>
          <a:p>
            <a:pPr marL="45720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p:txBody>
      </p:sp>
      <p:sp>
        <p:nvSpPr>
          <p:cNvPr id="700" name="Google Shape;700;p3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
        <p:nvSpPr>
          <p:cNvPr id="701" name="Google Shape;701;p30"/>
          <p:cNvSpPr/>
          <p:nvPr/>
        </p:nvSpPr>
        <p:spPr>
          <a:xfrm>
            <a:off x="5049250" y="3770125"/>
            <a:ext cx="363600" cy="417300"/>
          </a:xfrm>
          <a:prstGeom prst="lef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Judul 4">
            <a:extLst>
              <a:ext uri="{FF2B5EF4-FFF2-40B4-BE49-F238E27FC236}">
                <a16:creationId xmlns:a16="http://schemas.microsoft.com/office/drawing/2014/main" id="{E02B02A2-658F-440E-8BAC-7BF086EE8B3B}"/>
              </a:ext>
            </a:extLst>
          </p:cNvPr>
          <p:cNvSpPr>
            <a:spLocks noGrp="1"/>
          </p:cNvSpPr>
          <p:nvPr>
            <p:ph type="title"/>
          </p:nvPr>
        </p:nvSpPr>
        <p:spPr/>
        <p:txBody>
          <a:bodyPr/>
          <a:lstStyle/>
          <a:p>
            <a:r>
              <a:rPr lang="en-US" dirty="0"/>
              <a:t>Topics</a:t>
            </a:r>
            <a:endParaRPr lang="id-ID" dirty="0"/>
          </a:p>
        </p:txBody>
      </p:sp>
      <p:sp>
        <p:nvSpPr>
          <p:cNvPr id="6" name="Tampungan Teks 5">
            <a:extLst>
              <a:ext uri="{FF2B5EF4-FFF2-40B4-BE49-F238E27FC236}">
                <a16:creationId xmlns:a16="http://schemas.microsoft.com/office/drawing/2014/main" id="{A469E54B-0CB6-41F1-B3D4-787B452C4579}"/>
              </a:ext>
            </a:extLst>
          </p:cNvPr>
          <p:cNvSpPr>
            <a:spLocks noGrp="1"/>
          </p:cNvSpPr>
          <p:nvPr>
            <p:ph type="body" idx="1"/>
          </p:nvPr>
        </p:nvSpPr>
        <p:spPr/>
        <p:txBody>
          <a:bodyPr/>
          <a:lstStyle/>
          <a:p>
            <a:r>
              <a:rPr lang="en-US" dirty="0"/>
              <a:t>MVVM Concept</a:t>
            </a:r>
          </a:p>
          <a:p>
            <a:r>
              <a:rPr lang="en-US" dirty="0"/>
              <a:t>Tutorial: View, Model, </a:t>
            </a:r>
            <a:r>
              <a:rPr lang="en-US" dirty="0" err="1"/>
              <a:t>ViewModel</a:t>
            </a:r>
            <a:endParaRPr lang="id-ID" dirty="0"/>
          </a:p>
        </p:txBody>
      </p:sp>
      <p:sp>
        <p:nvSpPr>
          <p:cNvPr id="4" name="Tampungan Nomor Slide 3">
            <a:extLst>
              <a:ext uri="{FF2B5EF4-FFF2-40B4-BE49-F238E27FC236}">
                <a16:creationId xmlns:a16="http://schemas.microsoft.com/office/drawing/2014/main" id="{F1A1FBB9-B9E3-47A5-BDCB-505403DAE2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8799365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32"/>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SETUP </a:t>
            </a:r>
            <a:r>
              <a:rPr lang="en" dirty="0">
                <a:solidFill>
                  <a:schemeClr val="accent2"/>
                </a:solidFill>
              </a:rPr>
              <a:t>DEPENDENCIES</a:t>
            </a:r>
            <a:endParaRPr dirty="0">
              <a:solidFill>
                <a:schemeClr val="accent2"/>
              </a:solidFill>
            </a:endParaRPr>
          </a:p>
        </p:txBody>
      </p:sp>
      <p:sp>
        <p:nvSpPr>
          <p:cNvPr id="715" name="Google Shape;715;p32"/>
          <p:cNvSpPr txBox="1">
            <a:spLocks noGrp="1"/>
          </p:cNvSpPr>
          <p:nvPr>
            <p:ph type="body" idx="1"/>
          </p:nvPr>
        </p:nvSpPr>
        <p:spPr>
          <a:xfrm>
            <a:off x="1075850" y="1078523"/>
            <a:ext cx="7541400" cy="2383752"/>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Now open the build.gradle (project), and add following config at the top, then don’t forget to sync now:</a:t>
            </a:r>
            <a:endParaRPr dirty="0"/>
          </a:p>
          <a:p>
            <a:pPr marL="457200" lvl="0" indent="0" algn="l" rtl="0">
              <a:spcBef>
                <a:spcPts val="600"/>
              </a:spcBef>
              <a:spcAft>
                <a:spcPts val="0"/>
              </a:spcAft>
              <a:buNone/>
            </a:pPr>
            <a:r>
              <a:rPr lang="id-ID" sz="1400" dirty="0" err="1">
                <a:solidFill>
                  <a:schemeClr val="accent2"/>
                </a:solidFill>
                <a:latin typeface="Consolas"/>
                <a:ea typeface="Consolas"/>
                <a:cs typeface="Consolas"/>
                <a:sym typeface="Consolas"/>
              </a:rPr>
              <a:t>buildscript</a:t>
            </a:r>
            <a:r>
              <a:rPr lang="id-ID" sz="1400" dirty="0">
                <a:solidFill>
                  <a:schemeClr val="accent2"/>
                </a:solidFill>
                <a:latin typeface="Consolas"/>
                <a:ea typeface="Consolas"/>
                <a:cs typeface="Consolas"/>
                <a:sym typeface="Consolas"/>
              </a:rPr>
              <a:t> {</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r>
              <a:rPr lang="id-ID" sz="1400" dirty="0" err="1">
                <a:solidFill>
                  <a:schemeClr val="accent2"/>
                </a:solidFill>
                <a:latin typeface="Consolas"/>
                <a:ea typeface="Consolas"/>
                <a:cs typeface="Consolas"/>
                <a:sym typeface="Consolas"/>
              </a:rPr>
              <a:t>repositories</a:t>
            </a:r>
            <a:r>
              <a:rPr lang="id-ID" sz="1400" dirty="0">
                <a:solidFill>
                  <a:schemeClr val="accent2"/>
                </a:solidFill>
                <a:latin typeface="Consolas"/>
                <a:ea typeface="Consolas"/>
                <a:cs typeface="Consolas"/>
                <a:sym typeface="Consolas"/>
              </a:rPr>
              <a:t> {</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r>
              <a:rPr lang="id-ID" sz="1400" dirty="0" err="1">
                <a:solidFill>
                  <a:schemeClr val="accent2"/>
                </a:solidFill>
                <a:latin typeface="Consolas"/>
                <a:ea typeface="Consolas"/>
                <a:cs typeface="Consolas"/>
                <a:sym typeface="Consolas"/>
              </a:rPr>
              <a:t>google</a:t>
            </a:r>
            <a:r>
              <a:rPr lang="id-ID" sz="1400" dirty="0">
                <a:solidFill>
                  <a:schemeClr val="accent2"/>
                </a:solidFill>
                <a:latin typeface="Consolas"/>
                <a:ea typeface="Consolas"/>
                <a:cs typeface="Consolas"/>
                <a:sym typeface="Consolas"/>
              </a:rPr>
              <a:t>()</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r>
              <a:rPr lang="id-ID" sz="1400" dirty="0" err="1">
                <a:solidFill>
                  <a:schemeClr val="accent2"/>
                </a:solidFill>
                <a:latin typeface="Consolas"/>
                <a:ea typeface="Consolas"/>
                <a:cs typeface="Consolas"/>
                <a:sym typeface="Consolas"/>
              </a:rPr>
              <a:t>dependencies</a:t>
            </a:r>
            <a:r>
              <a:rPr lang="id-ID" sz="1400" dirty="0">
                <a:solidFill>
                  <a:schemeClr val="accent2"/>
                </a:solidFill>
                <a:latin typeface="Consolas"/>
                <a:ea typeface="Consolas"/>
                <a:cs typeface="Consolas"/>
                <a:sym typeface="Consolas"/>
              </a:rPr>
              <a:t> {</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r>
              <a:rPr lang="id-ID" sz="1400" dirty="0" err="1">
                <a:solidFill>
                  <a:schemeClr val="accent2"/>
                </a:solidFill>
                <a:latin typeface="Consolas"/>
                <a:ea typeface="Consolas"/>
                <a:cs typeface="Consolas"/>
                <a:sym typeface="Consolas"/>
              </a:rPr>
              <a:t>classpath</a:t>
            </a:r>
            <a:r>
              <a:rPr lang="id-ID" sz="1400" dirty="0">
                <a:solidFill>
                  <a:schemeClr val="accent2"/>
                </a:solidFill>
                <a:latin typeface="Consolas"/>
                <a:ea typeface="Consolas"/>
                <a:cs typeface="Consolas"/>
                <a:sym typeface="Consolas"/>
              </a:rPr>
              <a:t> 'androidx.navigation:navigation-safe-args-gradle-plugin:2.4.1'</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    }</a:t>
            </a:r>
          </a:p>
          <a:p>
            <a:pPr marL="457200" lvl="0" indent="0" algn="l" rtl="0">
              <a:spcBef>
                <a:spcPts val="600"/>
              </a:spcBef>
              <a:spcAft>
                <a:spcPts val="0"/>
              </a:spcAft>
              <a:buNone/>
            </a:pPr>
            <a:r>
              <a:rPr lang="id-ID" sz="1400" dirty="0">
                <a:solidFill>
                  <a:schemeClr val="accent2"/>
                </a:solidFill>
                <a:latin typeface="Consolas"/>
                <a:ea typeface="Consolas"/>
                <a:cs typeface="Consolas"/>
                <a:sym typeface="Consolas"/>
              </a:rPr>
              <a:t>}</a:t>
            </a:r>
            <a:endParaRPr sz="1400" dirty="0">
              <a:solidFill>
                <a:schemeClr val="accent2"/>
              </a:solidFill>
              <a:latin typeface="Consolas"/>
              <a:ea typeface="Consolas"/>
              <a:cs typeface="Consolas"/>
              <a:sym typeface="Consolas"/>
            </a:endParaRPr>
          </a:p>
        </p:txBody>
      </p:sp>
      <p:sp>
        <p:nvSpPr>
          <p:cNvPr id="716" name="Google Shape;716;p3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33"/>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VIEWS</a:t>
            </a:r>
            <a:endParaRPr/>
          </a:p>
        </p:txBody>
      </p:sp>
      <p:sp>
        <p:nvSpPr>
          <p:cNvPr id="722" name="Google Shape;722;p33"/>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3</a:t>
            </a:r>
            <a:endParaRPr sz="12000">
              <a:solidFill>
                <a:srgbClr val="3C78D8"/>
              </a:solidFill>
            </a:endParaRPr>
          </a:p>
        </p:txBody>
      </p:sp>
      <p:sp>
        <p:nvSpPr>
          <p:cNvPr id="723" name="Google Shape;723;p3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PACKAGES</a:t>
            </a:r>
            <a:endParaRPr>
              <a:solidFill>
                <a:schemeClr val="accent2"/>
              </a:solidFill>
            </a:endParaRPr>
          </a:p>
        </p:txBody>
      </p:sp>
      <p:sp>
        <p:nvSpPr>
          <p:cNvPr id="729" name="Google Shape;729;p34"/>
          <p:cNvSpPr txBox="1">
            <a:spLocks noGrp="1"/>
          </p:cNvSpPr>
          <p:nvPr>
            <p:ph type="body" idx="1"/>
          </p:nvPr>
        </p:nvSpPr>
        <p:spPr>
          <a:xfrm>
            <a:off x="1075850" y="15401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Project should be structured in MVVM way to make it clear and tidy</a:t>
            </a:r>
            <a:endParaRPr/>
          </a:p>
          <a:p>
            <a:pPr marL="457200" lvl="0" indent="-355600" algn="l" rtl="0">
              <a:spcBef>
                <a:spcPts val="0"/>
              </a:spcBef>
              <a:spcAft>
                <a:spcPts val="0"/>
              </a:spcAft>
              <a:buSzPts val="2000"/>
              <a:buChar char="◉"/>
            </a:pPr>
            <a:r>
              <a:rPr lang="en"/>
              <a:t>Create three new packages “model”, “view”, and “viewmodel”</a:t>
            </a:r>
            <a:endParaRPr/>
          </a:p>
          <a:p>
            <a:pPr marL="457200" lvl="0" indent="-355600" algn="l" rtl="0">
              <a:spcBef>
                <a:spcPts val="0"/>
              </a:spcBef>
              <a:spcAft>
                <a:spcPts val="0"/>
              </a:spcAft>
              <a:buSzPts val="2000"/>
              <a:buChar char="◉"/>
            </a:pPr>
            <a:r>
              <a:rPr lang="en"/>
              <a:t>Steps:</a:t>
            </a:r>
            <a:endParaRPr/>
          </a:p>
          <a:p>
            <a:pPr marL="1371600" lvl="1" indent="-342900" algn="l" rtl="0">
              <a:spcBef>
                <a:spcPts val="0"/>
              </a:spcBef>
              <a:spcAft>
                <a:spcPts val="0"/>
              </a:spcAft>
              <a:buSzPts val="1800"/>
              <a:buChar char="◉"/>
            </a:pPr>
            <a:r>
              <a:rPr lang="en"/>
              <a:t>Right click on package name &gt; new &gt; package</a:t>
            </a:r>
            <a:endParaRPr/>
          </a:p>
          <a:p>
            <a:pPr marL="1371600" lvl="1" indent="-342900" algn="l" rtl="0">
              <a:spcBef>
                <a:spcPts val="0"/>
              </a:spcBef>
              <a:spcAft>
                <a:spcPts val="0"/>
              </a:spcAft>
              <a:buSzPts val="1800"/>
              <a:buChar char="◉"/>
            </a:pPr>
            <a:r>
              <a:rPr lang="en"/>
              <a:t>Type package name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r>
              <a:rPr lang="en"/>
              <a:t>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p:txBody>
      </p:sp>
      <p:sp>
        <p:nvSpPr>
          <p:cNvPr id="730" name="Google Shape;730;p3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pic>
        <p:nvPicPr>
          <p:cNvPr id="731" name="Google Shape;731;p34"/>
          <p:cNvPicPr preferRelativeResize="0"/>
          <p:nvPr/>
        </p:nvPicPr>
        <p:blipFill>
          <a:blip r:embed="rId3">
            <a:alphaModFix/>
          </a:blip>
          <a:stretch>
            <a:fillRect/>
          </a:stretch>
        </p:blipFill>
        <p:spPr>
          <a:xfrm>
            <a:off x="1736725" y="3652525"/>
            <a:ext cx="3016275" cy="537975"/>
          </a:xfrm>
          <a:prstGeom prst="rect">
            <a:avLst/>
          </a:prstGeom>
          <a:noFill/>
          <a:ln>
            <a:noFill/>
          </a:ln>
        </p:spPr>
      </p:pic>
      <p:pic>
        <p:nvPicPr>
          <p:cNvPr id="732" name="Google Shape;732;p34"/>
          <p:cNvPicPr preferRelativeResize="0"/>
          <p:nvPr/>
        </p:nvPicPr>
        <p:blipFill>
          <a:blip r:embed="rId4">
            <a:alphaModFix/>
          </a:blip>
          <a:stretch>
            <a:fillRect/>
          </a:stretch>
        </p:blipFill>
        <p:spPr>
          <a:xfrm>
            <a:off x="5474425" y="3412338"/>
            <a:ext cx="1567820" cy="10183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3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MOVE </a:t>
            </a:r>
            <a:r>
              <a:rPr lang="en">
                <a:solidFill>
                  <a:schemeClr val="accent2"/>
                </a:solidFill>
              </a:rPr>
              <a:t>ACTIVITY</a:t>
            </a:r>
            <a:endParaRPr>
              <a:solidFill>
                <a:schemeClr val="accent2"/>
              </a:solidFill>
            </a:endParaRPr>
          </a:p>
        </p:txBody>
      </p:sp>
      <p:sp>
        <p:nvSpPr>
          <p:cNvPr id="738" name="Google Shape;738;p35"/>
          <p:cNvSpPr txBox="1">
            <a:spLocks noGrp="1"/>
          </p:cNvSpPr>
          <p:nvPr>
            <p:ph type="body" idx="1"/>
          </p:nvPr>
        </p:nvSpPr>
        <p:spPr>
          <a:xfrm>
            <a:off x="1075850" y="15401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According to MVVM architecture, every object that related with UI logic must be placed inside “view” package</a:t>
            </a:r>
            <a:endParaRPr/>
          </a:p>
          <a:p>
            <a:pPr marL="457200" lvl="0" indent="-355600" algn="l" rtl="0">
              <a:spcBef>
                <a:spcPts val="0"/>
              </a:spcBef>
              <a:spcAft>
                <a:spcPts val="0"/>
              </a:spcAft>
              <a:buSzPts val="2000"/>
              <a:buChar char="◉"/>
            </a:pPr>
            <a:r>
              <a:rPr lang="en"/>
              <a:t>This include activities</a:t>
            </a:r>
            <a:endParaRPr/>
          </a:p>
          <a:p>
            <a:pPr marL="457200" lvl="0" indent="-355600" algn="l" rtl="0">
              <a:spcBef>
                <a:spcPts val="0"/>
              </a:spcBef>
              <a:spcAft>
                <a:spcPts val="0"/>
              </a:spcAft>
              <a:buSzPts val="2000"/>
              <a:buChar char="◉"/>
            </a:pPr>
            <a:r>
              <a:rPr lang="en"/>
              <a:t>Drag and drop current MainActivity.kt inside the “view”</a:t>
            </a:r>
            <a:endParaRPr/>
          </a:p>
          <a:p>
            <a:pPr marL="457200" lvl="0" indent="-355600" algn="l" rtl="0">
              <a:spcBef>
                <a:spcPts val="0"/>
              </a:spcBef>
              <a:spcAft>
                <a:spcPts val="0"/>
              </a:spcAft>
              <a:buSzPts val="2000"/>
              <a:buChar char="◉"/>
            </a:pPr>
            <a:r>
              <a:rPr lang="en"/>
              <a:t>Go with the default and click “refactor”</a:t>
            </a:r>
            <a:endParaRPr/>
          </a:p>
          <a:p>
            <a:pPr marL="457200" lvl="0" indent="-355600" algn="l" rtl="0">
              <a:spcBef>
                <a:spcPts val="0"/>
              </a:spcBef>
              <a:spcAft>
                <a:spcPts val="0"/>
              </a:spcAft>
              <a:buSzPts val="2000"/>
              <a:buChar char="◉"/>
            </a:pPr>
            <a:r>
              <a:rPr lang="en"/>
              <a:t>Build &gt; rebuild project to see the changes</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r>
              <a:rPr lang="en"/>
              <a:t>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p:txBody>
      </p:sp>
      <p:sp>
        <p:nvSpPr>
          <p:cNvPr id="739" name="Google Shape;739;p3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pic>
        <p:nvPicPr>
          <p:cNvPr id="740" name="Google Shape;740;p35"/>
          <p:cNvPicPr preferRelativeResize="0"/>
          <p:nvPr/>
        </p:nvPicPr>
        <p:blipFill>
          <a:blip r:embed="rId3">
            <a:alphaModFix/>
          </a:blip>
          <a:stretch>
            <a:fillRect/>
          </a:stretch>
        </p:blipFill>
        <p:spPr>
          <a:xfrm>
            <a:off x="6445075" y="3216825"/>
            <a:ext cx="2257425" cy="1190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3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FRAGMENTS</a:t>
            </a:r>
            <a:endParaRPr>
              <a:solidFill>
                <a:schemeClr val="accent2"/>
              </a:solidFill>
            </a:endParaRPr>
          </a:p>
        </p:txBody>
      </p:sp>
      <p:sp>
        <p:nvSpPr>
          <p:cNvPr id="746" name="Google Shape;746;p36"/>
          <p:cNvSpPr txBox="1">
            <a:spLocks noGrp="1"/>
          </p:cNvSpPr>
          <p:nvPr>
            <p:ph type="body" idx="1"/>
          </p:nvPr>
        </p:nvSpPr>
        <p:spPr>
          <a:xfrm>
            <a:off x="1075850" y="15401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In “view” package, create two fragments:</a:t>
            </a:r>
            <a:endParaRPr/>
          </a:p>
          <a:p>
            <a:pPr marL="1371600" lvl="1" indent="-342900" algn="l" rtl="0">
              <a:spcBef>
                <a:spcPts val="0"/>
              </a:spcBef>
              <a:spcAft>
                <a:spcPts val="0"/>
              </a:spcAft>
              <a:buSzPts val="1800"/>
              <a:buChar char="◉"/>
            </a:pPr>
            <a:r>
              <a:rPr lang="en"/>
              <a:t>StudentListFragment</a:t>
            </a:r>
            <a:br>
              <a:rPr lang="en"/>
            </a:br>
            <a:r>
              <a:rPr lang="en"/>
              <a:t>Layout -&gt; fragment_student_list.xml</a:t>
            </a:r>
            <a:endParaRPr/>
          </a:p>
          <a:p>
            <a:pPr marL="1371600" lvl="1" indent="-342900" algn="l" rtl="0">
              <a:spcBef>
                <a:spcPts val="0"/>
              </a:spcBef>
              <a:spcAft>
                <a:spcPts val="0"/>
              </a:spcAft>
              <a:buSzPts val="1800"/>
              <a:buChar char="◉"/>
            </a:pPr>
            <a:r>
              <a:rPr lang="en"/>
              <a:t>StudentDetailFragment</a:t>
            </a:r>
            <a:br>
              <a:rPr lang="en"/>
            </a:br>
            <a:r>
              <a:rPr lang="en"/>
              <a:t>Layout -&gt; fragment_student_detail.xml</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r>
              <a:rPr lang="en"/>
              <a:t>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p:txBody>
      </p:sp>
      <p:sp>
        <p:nvSpPr>
          <p:cNvPr id="747" name="Google Shape;747;p3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3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STUDENT LIST </a:t>
            </a:r>
            <a:r>
              <a:rPr lang="en">
                <a:solidFill>
                  <a:schemeClr val="accent2"/>
                </a:solidFill>
              </a:rPr>
              <a:t>LAYOUT</a:t>
            </a:r>
            <a:endParaRPr>
              <a:solidFill>
                <a:schemeClr val="accent2"/>
              </a:solidFill>
            </a:endParaRPr>
          </a:p>
        </p:txBody>
      </p:sp>
      <p:sp>
        <p:nvSpPr>
          <p:cNvPr id="753" name="Google Shape;753;p37"/>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Delete the default “textview” and add “constraint layout”</a:t>
            </a:r>
            <a:endParaRPr/>
          </a:p>
          <a:p>
            <a:pPr marL="457200" lvl="0" indent="-355600" algn="l" rtl="0">
              <a:spcBef>
                <a:spcPts val="0"/>
              </a:spcBef>
              <a:spcAft>
                <a:spcPts val="0"/>
              </a:spcAft>
              <a:buSzPts val="2000"/>
              <a:buChar char="◉"/>
            </a:pPr>
            <a:r>
              <a:rPr lang="en"/>
              <a:t>Open the xml codes to add following xml manually:</a:t>
            </a:r>
            <a:br>
              <a:rPr lang="en"/>
            </a:br>
            <a:r>
              <a:rPr lang="en" sz="1400">
                <a:latin typeface="Consolas"/>
                <a:ea typeface="Consolas"/>
                <a:cs typeface="Consolas"/>
                <a:sym typeface="Consolas"/>
              </a:rPr>
              <a:t>&lt;FrameLayout . . . &gt;</a:t>
            </a:r>
            <a:br>
              <a:rPr lang="en" sz="1400">
                <a:latin typeface="Consolas"/>
                <a:ea typeface="Consolas"/>
                <a:cs typeface="Consolas"/>
                <a:sym typeface="Consolas"/>
              </a:rPr>
            </a:br>
            <a:r>
              <a:rPr lang="en" sz="1400">
                <a:latin typeface="Consolas"/>
                <a:ea typeface="Consolas"/>
                <a:cs typeface="Consolas"/>
                <a:sym typeface="Consolas"/>
              </a:rPr>
              <a:t>	</a:t>
            </a:r>
            <a:r>
              <a:rPr lang="en" sz="1400" b="1">
                <a:solidFill>
                  <a:schemeClr val="accent2"/>
                </a:solidFill>
                <a:latin typeface="Consolas"/>
                <a:ea typeface="Consolas"/>
                <a:cs typeface="Consolas"/>
                <a:sym typeface="Consolas"/>
              </a:rPr>
              <a:t>&lt;androidx.swiperefreshlayout.widget.SwipeRefreshLayout</a:t>
            </a:r>
            <a:endParaRPr sz="1400" b="1">
              <a:solidFill>
                <a:schemeClr val="accent2"/>
              </a:solidFill>
              <a:latin typeface="Consolas"/>
              <a:ea typeface="Consolas"/>
              <a:cs typeface="Consolas"/>
              <a:sym typeface="Consolas"/>
            </a:endParaRPr>
          </a:p>
          <a:p>
            <a:pPr marL="0" lvl="0" indent="0" algn="l" rtl="0">
              <a:spcBef>
                <a:spcPts val="600"/>
              </a:spcBef>
              <a:spcAft>
                <a:spcPts val="0"/>
              </a:spcAft>
              <a:buNone/>
            </a:pPr>
            <a:r>
              <a:rPr lang="en" sz="1400" b="1">
                <a:solidFill>
                  <a:schemeClr val="accent2"/>
                </a:solidFill>
                <a:latin typeface="Consolas"/>
                <a:ea typeface="Consolas"/>
                <a:cs typeface="Consolas"/>
                <a:sym typeface="Consolas"/>
              </a:rPr>
              <a:t>        		android:layout_width="match_parent"</a:t>
            </a:r>
            <a:endParaRPr sz="1400" b="1">
              <a:solidFill>
                <a:schemeClr val="accent2"/>
              </a:solidFill>
              <a:latin typeface="Consolas"/>
              <a:ea typeface="Consolas"/>
              <a:cs typeface="Consolas"/>
              <a:sym typeface="Consolas"/>
            </a:endParaRPr>
          </a:p>
          <a:p>
            <a:pPr marL="0" lvl="0" indent="0" algn="l" rtl="0">
              <a:spcBef>
                <a:spcPts val="600"/>
              </a:spcBef>
              <a:spcAft>
                <a:spcPts val="0"/>
              </a:spcAft>
              <a:buNone/>
            </a:pPr>
            <a:r>
              <a:rPr lang="en" sz="1400" b="1">
                <a:solidFill>
                  <a:schemeClr val="accent2"/>
                </a:solidFill>
                <a:latin typeface="Consolas"/>
                <a:ea typeface="Consolas"/>
                <a:cs typeface="Consolas"/>
                <a:sym typeface="Consolas"/>
              </a:rPr>
              <a:t>        		android:layout_height="match_parent"</a:t>
            </a:r>
            <a:endParaRPr sz="1400" b="1">
              <a:solidFill>
                <a:schemeClr val="accent2"/>
              </a:solidFill>
              <a:latin typeface="Consolas"/>
              <a:ea typeface="Consolas"/>
              <a:cs typeface="Consolas"/>
              <a:sym typeface="Consolas"/>
            </a:endParaRPr>
          </a:p>
          <a:p>
            <a:pPr marL="0" lvl="0" indent="0" algn="l" rtl="0">
              <a:spcBef>
                <a:spcPts val="600"/>
              </a:spcBef>
              <a:spcAft>
                <a:spcPts val="0"/>
              </a:spcAft>
              <a:buNone/>
            </a:pPr>
            <a:r>
              <a:rPr lang="en" sz="1400" b="1">
                <a:solidFill>
                  <a:schemeClr val="accent2"/>
                </a:solidFill>
                <a:latin typeface="Consolas"/>
                <a:ea typeface="Consolas"/>
                <a:cs typeface="Consolas"/>
                <a:sym typeface="Consolas"/>
              </a:rPr>
              <a:t>        		tools:context=".view.StudentListFragment"&gt;</a:t>
            </a:r>
            <a:br>
              <a:rPr lang="en" sz="1400">
                <a:latin typeface="Consolas"/>
                <a:ea typeface="Consolas"/>
                <a:cs typeface="Consolas"/>
                <a:sym typeface="Consolas"/>
              </a:rPr>
            </a:br>
            <a:br>
              <a:rPr lang="en" sz="1400">
                <a:latin typeface="Consolas"/>
                <a:ea typeface="Consolas"/>
                <a:cs typeface="Consolas"/>
                <a:sym typeface="Consolas"/>
              </a:rPr>
            </a:br>
            <a:r>
              <a:rPr lang="en" sz="1400">
                <a:latin typeface="Consolas"/>
                <a:ea typeface="Consolas"/>
                <a:cs typeface="Consolas"/>
                <a:sym typeface="Consolas"/>
              </a:rPr>
              <a:t>			&lt;constraint layout. . . /&gt;</a:t>
            </a:r>
            <a:br>
              <a:rPr lang="en" sz="1400">
                <a:latin typeface="Consolas"/>
                <a:ea typeface="Consolas"/>
                <a:cs typeface="Consolas"/>
                <a:sym typeface="Consolas"/>
              </a:rPr>
            </a:br>
            <a:br>
              <a:rPr lang="en" sz="1400">
                <a:latin typeface="Consolas"/>
                <a:ea typeface="Consolas"/>
                <a:cs typeface="Consolas"/>
                <a:sym typeface="Consolas"/>
              </a:rPr>
            </a:br>
            <a:r>
              <a:rPr lang="en" sz="1400">
                <a:latin typeface="Consolas"/>
                <a:ea typeface="Consolas"/>
                <a:cs typeface="Consolas"/>
                <a:sym typeface="Consolas"/>
              </a:rPr>
              <a:t>		</a:t>
            </a:r>
            <a:r>
              <a:rPr lang="en" sz="1400" b="1">
                <a:solidFill>
                  <a:schemeClr val="accent2"/>
                </a:solidFill>
                <a:latin typeface="Consolas"/>
                <a:ea typeface="Consolas"/>
                <a:cs typeface="Consolas"/>
                <a:sym typeface="Consolas"/>
              </a:rPr>
              <a:t>&lt;/androidx.swiperefreshlayout.widget.SwipeRefreshLayout&gt;</a:t>
            </a:r>
            <a:endParaRPr sz="1400" b="1">
              <a:solidFill>
                <a:schemeClr val="accent2"/>
              </a:solidFill>
              <a:latin typeface="Consolas"/>
              <a:ea typeface="Consolas"/>
              <a:cs typeface="Consolas"/>
              <a:sym typeface="Consolas"/>
            </a:endParaRPr>
          </a:p>
          <a:p>
            <a:pPr marL="457200" lvl="0" indent="0" algn="l" rtl="0">
              <a:spcBef>
                <a:spcPts val="600"/>
              </a:spcBef>
              <a:spcAft>
                <a:spcPts val="0"/>
              </a:spcAft>
              <a:buNone/>
            </a:pPr>
            <a:r>
              <a:rPr lang="en" sz="1400">
                <a:latin typeface="Consolas"/>
                <a:ea typeface="Consolas"/>
                <a:cs typeface="Consolas"/>
                <a:sym typeface="Consolas"/>
              </a:rPr>
              <a:t>&lt;/FrameLayout&gt;</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r>
              <a:rPr lang="en"/>
              <a:t>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p:txBody>
      </p:sp>
      <p:sp>
        <p:nvSpPr>
          <p:cNvPr id="754" name="Google Shape;754;p3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38"/>
          <p:cNvSpPr/>
          <p:nvPr/>
        </p:nvSpPr>
        <p:spPr>
          <a:xfrm>
            <a:off x="5442400" y="556300"/>
            <a:ext cx="2033052" cy="3586778"/>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FFFFF"/>
          </a:solidFill>
          <a:ln w="9525" cap="flat" cmpd="sng">
            <a:solidFill>
              <a:srgbClr val="28324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txBox="1">
            <a:spLocks noGrp="1"/>
          </p:cNvSpPr>
          <p:nvPr>
            <p:ph type="body" idx="4294967295"/>
          </p:nvPr>
        </p:nvSpPr>
        <p:spPr>
          <a:xfrm>
            <a:off x="457200" y="2152275"/>
            <a:ext cx="3575400" cy="25014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rgbClr val="FFFFFF"/>
                </a:solidFill>
                <a:latin typeface="Oswald"/>
                <a:ea typeface="Oswald"/>
                <a:cs typeface="Oswald"/>
                <a:sym typeface="Oswald"/>
              </a:rPr>
              <a:t>SWIPE REFRESH LAYOUT</a:t>
            </a:r>
            <a:endParaRPr b="1">
              <a:solidFill>
                <a:srgbClr val="FFFFFF"/>
              </a:solidFill>
              <a:latin typeface="Oswald"/>
              <a:ea typeface="Oswald"/>
              <a:cs typeface="Oswald"/>
              <a:sym typeface="Oswald"/>
            </a:endParaRPr>
          </a:p>
          <a:p>
            <a:pPr marL="0" lvl="0" indent="0" algn="l" rtl="0">
              <a:spcBef>
                <a:spcPts val="600"/>
              </a:spcBef>
              <a:spcAft>
                <a:spcPts val="0"/>
              </a:spcAft>
              <a:buNone/>
            </a:pPr>
            <a:r>
              <a:rPr lang="en"/>
              <a:t>It  detects the vertical swipe, displays a distinctive progress bar, and triggers callback methods in your app (usually initiate fetching data action)</a:t>
            </a:r>
            <a:endParaRPr/>
          </a:p>
        </p:txBody>
      </p:sp>
      <p:sp>
        <p:nvSpPr>
          <p:cNvPr id="761" name="Google Shape;761;p3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pic>
        <p:nvPicPr>
          <p:cNvPr id="762" name="Google Shape;762;p38"/>
          <p:cNvPicPr preferRelativeResize="0"/>
          <p:nvPr/>
        </p:nvPicPr>
        <p:blipFill>
          <a:blip r:embed="rId3">
            <a:alphaModFix/>
          </a:blip>
          <a:stretch>
            <a:fillRect/>
          </a:stretch>
        </p:blipFill>
        <p:spPr>
          <a:xfrm>
            <a:off x="5528425" y="839467"/>
            <a:ext cx="1873925" cy="290503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pic>
        <p:nvPicPr>
          <p:cNvPr id="768" name="Google Shape;768;p39"/>
          <p:cNvPicPr preferRelativeResize="0"/>
          <p:nvPr/>
        </p:nvPicPr>
        <p:blipFill>
          <a:blip r:embed="rId3">
            <a:alphaModFix/>
          </a:blip>
          <a:stretch>
            <a:fillRect/>
          </a:stretch>
        </p:blipFill>
        <p:spPr>
          <a:xfrm>
            <a:off x="326750" y="1514800"/>
            <a:ext cx="3200400" cy="2486025"/>
          </a:xfrm>
          <a:prstGeom prst="rect">
            <a:avLst/>
          </a:prstGeom>
          <a:noFill/>
          <a:ln>
            <a:noFill/>
          </a:ln>
        </p:spPr>
      </p:pic>
      <p:pic>
        <p:nvPicPr>
          <p:cNvPr id="769" name="Google Shape;769;p39"/>
          <p:cNvPicPr preferRelativeResize="0"/>
          <p:nvPr/>
        </p:nvPicPr>
        <p:blipFill>
          <a:blip r:embed="rId4">
            <a:alphaModFix/>
          </a:blip>
          <a:stretch>
            <a:fillRect/>
          </a:stretch>
        </p:blipFill>
        <p:spPr>
          <a:xfrm>
            <a:off x="5766200" y="118500"/>
            <a:ext cx="2616225" cy="4707701"/>
          </a:xfrm>
          <a:prstGeom prst="rect">
            <a:avLst/>
          </a:prstGeom>
          <a:noFill/>
          <a:ln>
            <a:noFill/>
          </a:ln>
        </p:spPr>
      </p:pic>
      <p:cxnSp>
        <p:nvCxnSpPr>
          <p:cNvPr id="770" name="Google Shape;770;p39"/>
          <p:cNvCxnSpPr/>
          <p:nvPr/>
        </p:nvCxnSpPr>
        <p:spPr>
          <a:xfrm rot="10800000" flipH="1">
            <a:off x="2254175" y="884150"/>
            <a:ext cx="3985200" cy="2104800"/>
          </a:xfrm>
          <a:prstGeom prst="curvedConnector3">
            <a:avLst>
              <a:gd name="adj1" fmla="val 50000"/>
            </a:avLst>
          </a:prstGeom>
          <a:noFill/>
          <a:ln w="19050" cap="flat" cmpd="sng">
            <a:solidFill>
              <a:schemeClr val="accent6"/>
            </a:solidFill>
            <a:prstDash val="dash"/>
            <a:round/>
            <a:headEnd type="none" w="med" len="med"/>
            <a:tailEnd type="oval" w="med" len="med"/>
          </a:ln>
        </p:spPr>
      </p:cxnSp>
      <p:sp>
        <p:nvSpPr>
          <p:cNvPr id="771" name="Google Shape;771;p39"/>
          <p:cNvSpPr txBox="1"/>
          <p:nvPr/>
        </p:nvSpPr>
        <p:spPr>
          <a:xfrm rot="-2700000">
            <a:off x="3808149" y="1506250"/>
            <a:ext cx="1926159" cy="40220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100">
                <a:solidFill>
                  <a:srgbClr val="3F3F3F"/>
                </a:solidFill>
                <a:latin typeface="Source Sans Pro"/>
                <a:ea typeface="Source Sans Pro"/>
                <a:cs typeface="Source Sans Pro"/>
                <a:sym typeface="Source Sans Pro"/>
              </a:rPr>
              <a:t>RecyclerView</a:t>
            </a:r>
            <a:endParaRPr sz="1100" b="0" i="0" u="none" strike="noStrike" cap="none">
              <a:solidFill>
                <a:srgbClr val="3F3F3F"/>
              </a:solidFill>
              <a:latin typeface="Source Sans Pro"/>
              <a:ea typeface="Source Sans Pro"/>
              <a:cs typeface="Source Sans Pro"/>
              <a:sym typeface="Source Sans Pro"/>
            </a:endParaRPr>
          </a:p>
        </p:txBody>
      </p:sp>
      <p:cxnSp>
        <p:nvCxnSpPr>
          <p:cNvPr id="772" name="Google Shape;772;p39"/>
          <p:cNvCxnSpPr/>
          <p:nvPr/>
        </p:nvCxnSpPr>
        <p:spPr>
          <a:xfrm rot="10800000" flipH="1">
            <a:off x="2602875" y="2615400"/>
            <a:ext cx="4296600" cy="660000"/>
          </a:xfrm>
          <a:prstGeom prst="curvedConnector3">
            <a:avLst>
              <a:gd name="adj1" fmla="val 50000"/>
            </a:avLst>
          </a:prstGeom>
          <a:noFill/>
          <a:ln w="19050" cap="flat" cmpd="sng">
            <a:solidFill>
              <a:schemeClr val="accent6"/>
            </a:solidFill>
            <a:prstDash val="dash"/>
            <a:round/>
            <a:headEnd type="none" w="med" len="med"/>
            <a:tailEnd type="oval" w="med" len="med"/>
          </a:ln>
        </p:spPr>
      </p:cxnSp>
      <p:sp>
        <p:nvSpPr>
          <p:cNvPr id="773" name="Google Shape;773;p39"/>
          <p:cNvSpPr txBox="1"/>
          <p:nvPr/>
        </p:nvSpPr>
        <p:spPr>
          <a:xfrm rot="-895161">
            <a:off x="4043520" y="2632853"/>
            <a:ext cx="1926131" cy="40234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100">
                <a:solidFill>
                  <a:srgbClr val="3F3F3F"/>
                </a:solidFill>
                <a:latin typeface="Source Sans Pro"/>
                <a:ea typeface="Source Sans Pro"/>
                <a:cs typeface="Source Sans Pro"/>
                <a:sym typeface="Source Sans Pro"/>
              </a:rPr>
              <a:t>Progress Bar</a:t>
            </a:r>
            <a:endParaRPr sz="1100" b="0" i="0" u="none" strike="noStrike" cap="none">
              <a:solidFill>
                <a:srgbClr val="3F3F3F"/>
              </a:solidFill>
              <a:latin typeface="Source Sans Pro"/>
              <a:ea typeface="Source Sans Pro"/>
              <a:cs typeface="Source Sans Pro"/>
              <a:sym typeface="Source Sans Pro"/>
            </a:endParaRPr>
          </a:p>
        </p:txBody>
      </p:sp>
      <p:sp>
        <p:nvSpPr>
          <p:cNvPr id="774" name="Google Shape;774;p39"/>
          <p:cNvSpPr txBox="1"/>
          <p:nvPr/>
        </p:nvSpPr>
        <p:spPr>
          <a:xfrm>
            <a:off x="6729575" y="2204350"/>
            <a:ext cx="140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cxnSp>
        <p:nvCxnSpPr>
          <p:cNvPr id="775" name="Google Shape;775;p39"/>
          <p:cNvCxnSpPr>
            <a:stCxn id="768" idx="2"/>
            <a:endCxn id="774" idx="2"/>
          </p:cNvCxnSpPr>
          <p:nvPr/>
        </p:nvCxnSpPr>
        <p:spPr>
          <a:xfrm rot="-5400000">
            <a:off x="3981950" y="549625"/>
            <a:ext cx="1396200" cy="5506200"/>
          </a:xfrm>
          <a:prstGeom prst="curvedConnector3">
            <a:avLst>
              <a:gd name="adj1" fmla="val -17055"/>
            </a:avLst>
          </a:prstGeom>
          <a:noFill/>
          <a:ln w="19050" cap="flat" cmpd="sng">
            <a:solidFill>
              <a:schemeClr val="accent6"/>
            </a:solidFill>
            <a:prstDash val="dash"/>
            <a:round/>
            <a:headEnd type="none" w="med" len="med"/>
            <a:tailEnd type="oval" w="med" len="med"/>
          </a:ln>
        </p:spPr>
      </p:cxnSp>
      <p:sp>
        <p:nvSpPr>
          <p:cNvPr id="776" name="Google Shape;776;p39"/>
          <p:cNvSpPr txBox="1"/>
          <p:nvPr/>
        </p:nvSpPr>
        <p:spPr>
          <a:xfrm rot="-321749">
            <a:off x="4043519" y="3958840"/>
            <a:ext cx="1926030" cy="40225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100">
                <a:solidFill>
                  <a:srgbClr val="3F3F3F"/>
                </a:solidFill>
                <a:latin typeface="Source Sans Pro"/>
                <a:ea typeface="Source Sans Pro"/>
                <a:cs typeface="Source Sans Pro"/>
                <a:sym typeface="Source Sans Pro"/>
              </a:rPr>
              <a:t>Text View</a:t>
            </a:r>
            <a:endParaRPr sz="1100" b="0" i="0" u="none" strike="noStrike" cap="none">
              <a:solidFill>
                <a:srgbClr val="3F3F3F"/>
              </a:solidFill>
              <a:latin typeface="Source Sans Pro"/>
              <a:ea typeface="Source Sans Pro"/>
              <a:cs typeface="Source Sans Pro"/>
              <a:sym typeface="Source Sans Pr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4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STUDENT LIST </a:t>
            </a:r>
            <a:r>
              <a:rPr lang="en">
                <a:solidFill>
                  <a:schemeClr val="accent2"/>
                </a:solidFill>
              </a:rPr>
              <a:t>ITEM LAYOUT</a:t>
            </a:r>
            <a:endParaRPr>
              <a:solidFill>
                <a:schemeClr val="accent2"/>
              </a:solidFill>
            </a:endParaRPr>
          </a:p>
        </p:txBody>
      </p:sp>
      <p:sp>
        <p:nvSpPr>
          <p:cNvPr id="782" name="Google Shape;782;p40"/>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Recycler View needs item layout to render each data into the list</a:t>
            </a:r>
            <a:endParaRPr/>
          </a:p>
          <a:p>
            <a:pPr marL="457200" lvl="0" indent="-355600" algn="l" rtl="0">
              <a:spcBef>
                <a:spcPts val="0"/>
              </a:spcBef>
              <a:spcAft>
                <a:spcPts val="0"/>
              </a:spcAft>
              <a:buSzPts val="2000"/>
              <a:buChar char="◉"/>
            </a:pPr>
            <a:r>
              <a:rPr lang="en"/>
              <a:t>Create a new layout, name it as “student_list_item.xml”</a:t>
            </a:r>
            <a:endParaRPr/>
          </a:p>
          <a:p>
            <a:pPr marL="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endParaRPr/>
          </a:p>
          <a:p>
            <a:pPr marL="457200" lvl="0" indent="0" algn="l" rtl="0">
              <a:spcBef>
                <a:spcPts val="600"/>
              </a:spcBef>
              <a:spcAft>
                <a:spcPts val="0"/>
              </a:spcAft>
              <a:buNone/>
            </a:pPr>
            <a:r>
              <a:rPr lang="en"/>
              <a:t> </a:t>
            </a:r>
            <a:endParaRPr/>
          </a:p>
          <a:p>
            <a:pPr marL="457200" lvl="0" indent="0" algn="l" rtl="0">
              <a:spcBef>
                <a:spcPts val="600"/>
              </a:spcBef>
              <a:spcAft>
                <a:spcPts val="0"/>
              </a:spcAft>
              <a:buNone/>
            </a:pPr>
            <a:endParaRPr/>
          </a:p>
          <a:p>
            <a:pPr marL="457200" lvl="0" indent="0" algn="l" rtl="0">
              <a:spcBef>
                <a:spcPts val="600"/>
              </a:spcBef>
              <a:spcAft>
                <a:spcPts val="0"/>
              </a:spcAft>
              <a:buNone/>
            </a:pPr>
            <a:endParaRPr/>
          </a:p>
        </p:txBody>
      </p:sp>
      <p:sp>
        <p:nvSpPr>
          <p:cNvPr id="783" name="Google Shape;783;p4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pic>
        <p:nvPicPr>
          <p:cNvPr id="784" name="Google Shape;784;p40"/>
          <p:cNvPicPr preferRelativeResize="0"/>
          <p:nvPr/>
        </p:nvPicPr>
        <p:blipFill>
          <a:blip r:embed="rId3">
            <a:alphaModFix/>
          </a:blip>
          <a:stretch>
            <a:fillRect/>
          </a:stretch>
        </p:blipFill>
        <p:spPr>
          <a:xfrm>
            <a:off x="476200" y="2364850"/>
            <a:ext cx="2734525" cy="2355225"/>
          </a:xfrm>
          <a:prstGeom prst="rect">
            <a:avLst/>
          </a:prstGeom>
          <a:noFill/>
          <a:ln>
            <a:noFill/>
          </a:ln>
        </p:spPr>
      </p:pic>
      <p:pic>
        <p:nvPicPr>
          <p:cNvPr id="785" name="Google Shape;785;p40"/>
          <p:cNvPicPr preferRelativeResize="0"/>
          <p:nvPr/>
        </p:nvPicPr>
        <p:blipFill>
          <a:blip r:embed="rId4">
            <a:alphaModFix/>
          </a:blip>
          <a:stretch>
            <a:fillRect/>
          </a:stretch>
        </p:blipFill>
        <p:spPr>
          <a:xfrm>
            <a:off x="3972825" y="2654900"/>
            <a:ext cx="5034175" cy="17751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
        <p:nvSpPr>
          <p:cNvPr id="791" name="Google Shape;791;p41"/>
          <p:cNvSpPr txBox="1"/>
          <p:nvPr/>
        </p:nvSpPr>
        <p:spPr>
          <a:xfrm>
            <a:off x="6729575" y="2204350"/>
            <a:ext cx="140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792" name="Google Shape;792;p41"/>
          <p:cNvSpPr txBox="1">
            <a:spLocks noGrp="1"/>
          </p:cNvSpPr>
          <p:nvPr>
            <p:ph type="body" idx="4294967295"/>
          </p:nvPr>
        </p:nvSpPr>
        <p:spPr>
          <a:xfrm>
            <a:off x="457200" y="2152275"/>
            <a:ext cx="3575400" cy="25014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rgbClr val="FFFFFF"/>
                </a:solidFill>
                <a:latin typeface="Oswald"/>
                <a:ea typeface="Oswald"/>
                <a:cs typeface="Oswald"/>
                <a:sym typeface="Oswald"/>
              </a:rPr>
              <a:t>FRAGMENT STUDENT DETAIL LAYOUT</a:t>
            </a:r>
            <a:endParaRPr b="1">
              <a:solidFill>
                <a:srgbClr val="FFFFFF"/>
              </a:solidFill>
              <a:latin typeface="Oswald"/>
              <a:ea typeface="Oswald"/>
              <a:cs typeface="Oswald"/>
              <a:sym typeface="Oswald"/>
            </a:endParaRPr>
          </a:p>
          <a:p>
            <a:pPr marL="0" lvl="0" indent="0" algn="l" rtl="0">
              <a:spcBef>
                <a:spcPts val="600"/>
              </a:spcBef>
              <a:spcAft>
                <a:spcPts val="0"/>
              </a:spcAft>
              <a:buNone/>
            </a:pPr>
            <a:r>
              <a:rPr lang="en"/>
              <a:t>Mostly its used TextInputLayout with Material Design Outline Style</a:t>
            </a:r>
            <a:endParaRPr/>
          </a:p>
        </p:txBody>
      </p:sp>
      <p:pic>
        <p:nvPicPr>
          <p:cNvPr id="793" name="Google Shape;793;p41"/>
          <p:cNvPicPr preferRelativeResize="0"/>
          <p:nvPr/>
        </p:nvPicPr>
        <p:blipFill>
          <a:blip r:embed="rId3">
            <a:alphaModFix/>
          </a:blip>
          <a:stretch>
            <a:fillRect/>
          </a:stretch>
        </p:blipFill>
        <p:spPr>
          <a:xfrm>
            <a:off x="6498688" y="1659325"/>
            <a:ext cx="2392175" cy="3087959"/>
          </a:xfrm>
          <a:prstGeom prst="rect">
            <a:avLst/>
          </a:prstGeom>
          <a:noFill/>
          <a:ln>
            <a:noFill/>
          </a:ln>
        </p:spPr>
      </p:pic>
      <p:pic>
        <p:nvPicPr>
          <p:cNvPr id="794" name="Google Shape;794;p41"/>
          <p:cNvPicPr preferRelativeResize="0"/>
          <p:nvPr/>
        </p:nvPicPr>
        <p:blipFill>
          <a:blip r:embed="rId4">
            <a:alphaModFix/>
          </a:blip>
          <a:stretch>
            <a:fillRect/>
          </a:stretch>
        </p:blipFill>
        <p:spPr>
          <a:xfrm>
            <a:off x="4032600" y="1685338"/>
            <a:ext cx="2161288" cy="30359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14"/>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CONCEPT</a:t>
            </a:r>
            <a:endParaRPr/>
          </a:p>
        </p:txBody>
      </p:sp>
      <p:sp>
        <p:nvSpPr>
          <p:cNvPr id="471" name="Google Shape;471;p14"/>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Lifecycle, LiveData, MVVM</a:t>
            </a:r>
            <a:endParaRPr/>
          </a:p>
        </p:txBody>
      </p:sp>
      <p:sp>
        <p:nvSpPr>
          <p:cNvPr id="472" name="Google Shape;472;p14"/>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1</a:t>
            </a:r>
            <a:endParaRPr sz="12000">
              <a:solidFill>
                <a:srgbClr val="3C78D8"/>
              </a:solidFill>
            </a:endParaRPr>
          </a:p>
        </p:txBody>
      </p:sp>
      <p:sp>
        <p:nvSpPr>
          <p:cNvPr id="473" name="Google Shape;473;p1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4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30</a:t>
            </a:fld>
            <a:endParaRPr/>
          </a:p>
        </p:txBody>
      </p:sp>
      <p:sp>
        <p:nvSpPr>
          <p:cNvPr id="800" name="Google Shape;800;p42"/>
          <p:cNvSpPr txBox="1"/>
          <p:nvPr/>
        </p:nvSpPr>
        <p:spPr>
          <a:xfrm>
            <a:off x="6729575" y="2204350"/>
            <a:ext cx="140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1" name="Google Shape;801;p42"/>
          <p:cNvSpPr txBox="1">
            <a:spLocks noGrp="1"/>
          </p:cNvSpPr>
          <p:nvPr>
            <p:ph type="body" idx="4294967295"/>
          </p:nvPr>
        </p:nvSpPr>
        <p:spPr>
          <a:xfrm>
            <a:off x="457200" y="2152275"/>
            <a:ext cx="3575400" cy="25014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rgbClr val="FFFFFF"/>
                </a:solidFill>
                <a:latin typeface="Oswald"/>
                <a:ea typeface="Oswald"/>
                <a:cs typeface="Oswald"/>
                <a:sym typeface="Oswald"/>
              </a:rPr>
              <a:t>NAVIGATION GRAPH</a:t>
            </a:r>
            <a:endParaRPr b="1">
              <a:solidFill>
                <a:srgbClr val="FFFFFF"/>
              </a:solidFill>
              <a:latin typeface="Oswald"/>
              <a:ea typeface="Oswald"/>
              <a:cs typeface="Oswald"/>
              <a:sym typeface="Oswald"/>
            </a:endParaRPr>
          </a:p>
          <a:p>
            <a:pPr marL="0" lvl="0" indent="0" algn="l" rtl="0">
              <a:spcBef>
                <a:spcPts val="600"/>
              </a:spcBef>
              <a:spcAft>
                <a:spcPts val="0"/>
              </a:spcAft>
              <a:buNone/>
            </a:pPr>
            <a:r>
              <a:rPr lang="en"/>
              <a:t>Next create new navigation graph, name it as “main_navigation.xml”</a:t>
            </a:r>
            <a:br>
              <a:rPr lang="en"/>
            </a:br>
            <a:br>
              <a:rPr lang="en"/>
            </a:br>
            <a:r>
              <a:rPr lang="en"/>
              <a:t>Dont forget to rebuild after finished</a:t>
            </a:r>
            <a:endParaRPr/>
          </a:p>
        </p:txBody>
      </p:sp>
      <p:pic>
        <p:nvPicPr>
          <p:cNvPr id="802" name="Google Shape;802;p42"/>
          <p:cNvPicPr preferRelativeResize="0"/>
          <p:nvPr/>
        </p:nvPicPr>
        <p:blipFill>
          <a:blip r:embed="rId3">
            <a:alphaModFix/>
          </a:blip>
          <a:stretch>
            <a:fillRect/>
          </a:stretch>
        </p:blipFill>
        <p:spPr>
          <a:xfrm>
            <a:off x="4231850" y="1083675"/>
            <a:ext cx="4524175" cy="3742513"/>
          </a:xfrm>
          <a:prstGeom prst="rect">
            <a:avLst/>
          </a:prstGeom>
          <a:noFill/>
          <a:ln>
            <a:noFill/>
          </a:ln>
        </p:spPr>
      </p:pic>
      <p:sp>
        <p:nvSpPr>
          <p:cNvPr id="803" name="Google Shape;803;p42"/>
          <p:cNvSpPr txBox="1"/>
          <p:nvPr/>
        </p:nvSpPr>
        <p:spPr>
          <a:xfrm>
            <a:off x="1772057" y="1401780"/>
            <a:ext cx="1926300" cy="402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 sz="1100" b="1">
                <a:solidFill>
                  <a:schemeClr val="lt1"/>
                </a:solidFill>
                <a:latin typeface="Source Sans Pro"/>
                <a:ea typeface="Source Sans Pro"/>
                <a:cs typeface="Source Sans Pro"/>
                <a:sym typeface="Source Sans Pro"/>
              </a:rPr>
              <a:t>Id = actionStudentDetail</a:t>
            </a:r>
            <a:endParaRPr sz="1100" b="1" i="0" u="none" strike="noStrike" cap="none">
              <a:solidFill>
                <a:schemeClr val="lt1"/>
              </a:solidFill>
              <a:latin typeface="Source Sans Pro"/>
              <a:ea typeface="Source Sans Pro"/>
              <a:cs typeface="Source Sans Pro"/>
              <a:sym typeface="Source Sans Pro"/>
            </a:endParaRPr>
          </a:p>
        </p:txBody>
      </p:sp>
      <p:sp>
        <p:nvSpPr>
          <p:cNvPr id="804" name="Google Shape;804;p42"/>
          <p:cNvSpPr txBox="1"/>
          <p:nvPr/>
        </p:nvSpPr>
        <p:spPr>
          <a:xfrm>
            <a:off x="5940550" y="2702525"/>
            <a:ext cx="1145700" cy="722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cxnSp>
        <p:nvCxnSpPr>
          <p:cNvPr id="805" name="Google Shape;805;p42"/>
          <p:cNvCxnSpPr>
            <a:stCxn id="803" idx="3"/>
            <a:endCxn id="804" idx="0"/>
          </p:cNvCxnSpPr>
          <p:nvPr/>
        </p:nvCxnSpPr>
        <p:spPr>
          <a:xfrm>
            <a:off x="3698357" y="1602780"/>
            <a:ext cx="2814900" cy="1099800"/>
          </a:xfrm>
          <a:prstGeom prst="curvedConnector2">
            <a:avLst/>
          </a:prstGeom>
          <a:noFill/>
          <a:ln w="19050" cap="flat" cmpd="sng">
            <a:solidFill>
              <a:schemeClr val="lt1"/>
            </a:solidFill>
            <a:prstDash val="dash"/>
            <a:round/>
            <a:headEnd type="none" w="med" len="med"/>
            <a:tailEnd type="oval"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4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
        <p:nvSpPr>
          <p:cNvPr id="811" name="Google Shape;811;p43"/>
          <p:cNvSpPr txBox="1"/>
          <p:nvPr/>
        </p:nvSpPr>
        <p:spPr>
          <a:xfrm>
            <a:off x="6729575" y="2204350"/>
            <a:ext cx="140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12" name="Google Shape;812;p43"/>
          <p:cNvSpPr txBox="1">
            <a:spLocks noGrp="1"/>
          </p:cNvSpPr>
          <p:nvPr>
            <p:ph type="body" idx="4294967295"/>
          </p:nvPr>
        </p:nvSpPr>
        <p:spPr>
          <a:xfrm>
            <a:off x="457200" y="2152275"/>
            <a:ext cx="4449600" cy="25014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a:solidFill>
                  <a:srgbClr val="FFFFFF"/>
                </a:solidFill>
                <a:latin typeface="Oswald"/>
                <a:ea typeface="Oswald"/>
                <a:cs typeface="Oswald"/>
                <a:sym typeface="Oswald"/>
              </a:rPr>
              <a:t>SETUP HOST FRAGMENT</a:t>
            </a:r>
            <a:endParaRPr b="1">
              <a:solidFill>
                <a:srgbClr val="FFFFFF"/>
              </a:solidFill>
              <a:latin typeface="Oswald"/>
              <a:ea typeface="Oswald"/>
              <a:cs typeface="Oswald"/>
              <a:sym typeface="Oswald"/>
            </a:endParaRPr>
          </a:p>
          <a:p>
            <a:pPr marL="457200" lvl="0" indent="-355600" algn="l" rtl="0">
              <a:spcBef>
                <a:spcPts val="600"/>
              </a:spcBef>
              <a:spcAft>
                <a:spcPts val="0"/>
              </a:spcAft>
              <a:buSzPts val="2000"/>
              <a:buChar char="◉"/>
            </a:pPr>
            <a:r>
              <a:rPr lang="en"/>
              <a:t>Open activity_main.xml, delete the default text view.</a:t>
            </a:r>
            <a:endParaRPr/>
          </a:p>
          <a:p>
            <a:pPr marL="457200" lvl="0" indent="-355600" algn="l" rtl="0">
              <a:spcBef>
                <a:spcPts val="0"/>
              </a:spcBef>
              <a:spcAft>
                <a:spcPts val="0"/>
              </a:spcAft>
              <a:buSzPts val="2000"/>
              <a:buChar char="◉"/>
            </a:pPr>
            <a:r>
              <a:rPr lang="en"/>
              <a:t>Drag and drop “host fragment”</a:t>
            </a:r>
            <a:endParaRPr/>
          </a:p>
          <a:p>
            <a:pPr marL="457200" lvl="0" indent="-355600" algn="l" rtl="0">
              <a:spcBef>
                <a:spcPts val="0"/>
              </a:spcBef>
              <a:spcAft>
                <a:spcPts val="0"/>
              </a:spcAft>
              <a:buSzPts val="2000"/>
              <a:buChar char="◉"/>
            </a:pPr>
            <a:r>
              <a:rPr lang="en"/>
              <a:t>Choose the “main_navigation”</a:t>
            </a:r>
            <a:endParaRPr/>
          </a:p>
          <a:p>
            <a:pPr marL="457200" lvl="0" indent="-355600" algn="l" rtl="0">
              <a:spcBef>
                <a:spcPts val="0"/>
              </a:spcBef>
              <a:spcAft>
                <a:spcPts val="0"/>
              </a:spcAft>
              <a:buSzPts val="2000"/>
              <a:buChar char="◉"/>
            </a:pPr>
            <a:r>
              <a:rPr lang="en"/>
              <a:t>Set it full widht and height</a:t>
            </a:r>
            <a:endParaRPr/>
          </a:p>
          <a:p>
            <a:pPr marL="457200" lvl="0" indent="-355600" algn="l" rtl="0">
              <a:spcBef>
                <a:spcPts val="0"/>
              </a:spcBef>
              <a:spcAft>
                <a:spcPts val="0"/>
              </a:spcAft>
              <a:buSzPts val="2000"/>
              <a:buChar char="◉"/>
            </a:pPr>
            <a:r>
              <a:rPr lang="en"/>
              <a:t>Set id to “fragmentHost”</a:t>
            </a:r>
            <a:endParaRPr/>
          </a:p>
          <a:p>
            <a:pPr marL="0" lvl="0" indent="0" algn="l" rtl="0">
              <a:spcBef>
                <a:spcPts val="600"/>
              </a:spcBef>
              <a:spcAft>
                <a:spcPts val="0"/>
              </a:spcAft>
              <a:buNone/>
            </a:pPr>
            <a:endParaRPr/>
          </a:p>
        </p:txBody>
      </p:sp>
      <p:sp>
        <p:nvSpPr>
          <p:cNvPr id="813" name="Google Shape;813;p43"/>
          <p:cNvSpPr txBox="1"/>
          <p:nvPr/>
        </p:nvSpPr>
        <p:spPr>
          <a:xfrm>
            <a:off x="5940550" y="2702525"/>
            <a:ext cx="1145700" cy="722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pic>
        <p:nvPicPr>
          <p:cNvPr id="814" name="Google Shape;814;p43"/>
          <p:cNvPicPr preferRelativeResize="0"/>
          <p:nvPr/>
        </p:nvPicPr>
        <p:blipFill>
          <a:blip r:embed="rId3">
            <a:alphaModFix/>
          </a:blip>
          <a:stretch>
            <a:fillRect/>
          </a:stretch>
        </p:blipFill>
        <p:spPr>
          <a:xfrm>
            <a:off x="5134000" y="2330300"/>
            <a:ext cx="3295650" cy="1466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44"/>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MODEL</a:t>
            </a:r>
            <a:endParaRPr/>
          </a:p>
        </p:txBody>
      </p:sp>
      <p:sp>
        <p:nvSpPr>
          <p:cNvPr id="820" name="Google Shape;820;p44"/>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4</a:t>
            </a:r>
            <a:endParaRPr sz="12000">
              <a:solidFill>
                <a:srgbClr val="3C78D8"/>
              </a:solidFill>
            </a:endParaRPr>
          </a:p>
        </p:txBody>
      </p:sp>
      <p:sp>
        <p:nvSpPr>
          <p:cNvPr id="821" name="Google Shape;821;p4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4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MODEL</a:t>
            </a:r>
            <a:endParaRPr>
              <a:solidFill>
                <a:schemeClr val="accent2"/>
              </a:solidFill>
            </a:endParaRPr>
          </a:p>
        </p:txBody>
      </p:sp>
      <p:sp>
        <p:nvSpPr>
          <p:cNvPr id="827" name="Google Shape;827;p45"/>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Model is just simple file that hold “data” blueprint in form of data class. </a:t>
            </a:r>
            <a:endParaRPr/>
          </a:p>
          <a:p>
            <a:pPr marL="457200" lvl="0" indent="-355600" algn="l" rtl="0">
              <a:spcBef>
                <a:spcPts val="0"/>
              </a:spcBef>
              <a:spcAft>
                <a:spcPts val="0"/>
              </a:spcAft>
              <a:buSzPts val="2000"/>
              <a:buChar char="◉"/>
            </a:pPr>
            <a:r>
              <a:rPr lang="en"/>
              <a:t>Model may have more than one class </a:t>
            </a:r>
            <a:endParaRPr/>
          </a:p>
          <a:p>
            <a:pPr marL="457200" lvl="0" indent="-355600" algn="l" rtl="0">
              <a:spcBef>
                <a:spcPts val="0"/>
              </a:spcBef>
              <a:spcAft>
                <a:spcPts val="0"/>
              </a:spcAft>
              <a:buSzPts val="2000"/>
              <a:buChar char="◉"/>
            </a:pPr>
            <a:r>
              <a:rPr lang="en"/>
              <a:t>Right click on package “model” &gt; new &gt; Kotlin/Class file</a:t>
            </a:r>
            <a:endParaRPr/>
          </a:p>
          <a:p>
            <a:pPr marL="457200" lvl="0" indent="-355600" algn="l" rtl="0">
              <a:spcBef>
                <a:spcPts val="0"/>
              </a:spcBef>
              <a:spcAft>
                <a:spcPts val="0"/>
              </a:spcAft>
              <a:buSzPts val="2000"/>
              <a:buChar char="◉"/>
            </a:pPr>
            <a:r>
              <a:rPr lang="en"/>
              <a:t>Named it as “Model”, choose “File” and then press enter key</a:t>
            </a:r>
            <a:endParaRPr/>
          </a:p>
          <a:p>
            <a:pPr marL="914400" lvl="0" indent="0" algn="l" rtl="0">
              <a:spcBef>
                <a:spcPts val="600"/>
              </a:spcBef>
              <a:spcAft>
                <a:spcPts val="0"/>
              </a:spcAft>
              <a:buNone/>
            </a:pPr>
            <a:endParaRPr/>
          </a:p>
        </p:txBody>
      </p:sp>
      <p:sp>
        <p:nvSpPr>
          <p:cNvPr id="828" name="Google Shape;828;p4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4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DATACLASS </a:t>
            </a:r>
            <a:r>
              <a:rPr lang="en">
                <a:solidFill>
                  <a:schemeClr val="accent2"/>
                </a:solidFill>
              </a:rPr>
              <a:t>STUDENT</a:t>
            </a:r>
            <a:endParaRPr>
              <a:solidFill>
                <a:schemeClr val="accent2"/>
              </a:solidFill>
            </a:endParaRPr>
          </a:p>
        </p:txBody>
      </p:sp>
      <p:sp>
        <p:nvSpPr>
          <p:cNvPr id="834" name="Google Shape;834;p46"/>
          <p:cNvSpPr txBox="1">
            <a:spLocks noGrp="1"/>
          </p:cNvSpPr>
          <p:nvPr>
            <p:ph type="body" idx="1"/>
          </p:nvPr>
        </p:nvSpPr>
        <p:spPr>
          <a:xfrm>
            <a:off x="428250" y="1473475"/>
            <a:ext cx="7541400" cy="1922100"/>
          </a:xfrm>
          <a:prstGeom prst="rect">
            <a:avLst/>
          </a:prstGeom>
        </p:spPr>
        <p:txBody>
          <a:bodyPr spcFirstLastPara="1" wrap="square" lIns="91425" tIns="91425" rIns="91425" bIns="91425" anchor="t" anchorCtr="0">
            <a:noAutofit/>
          </a:bodyPr>
          <a:lstStyle/>
          <a:p>
            <a:pPr marL="914400" lvl="0" indent="0" algn="l" rtl="0">
              <a:spcBef>
                <a:spcPts val="600"/>
              </a:spcBef>
              <a:spcAft>
                <a:spcPts val="0"/>
              </a:spcAft>
              <a:buNone/>
            </a:pPr>
            <a:r>
              <a:rPr lang="en" sz="1400" dirty="0">
                <a:latin typeface="Consolas"/>
                <a:ea typeface="Consolas"/>
                <a:cs typeface="Consolas"/>
                <a:sym typeface="Consolas"/>
              </a:rPr>
              <a:t>data class Student(</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  val id:String?,</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  val name:String?,</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  val dob:String?,</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  val phone:String?,</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  val photoUrl:String?</a:t>
            </a:r>
            <a:endParaRPr sz="1400" dirty="0">
              <a:latin typeface="Consolas"/>
              <a:ea typeface="Consolas"/>
              <a:cs typeface="Consolas"/>
              <a:sym typeface="Consolas"/>
            </a:endParaRPr>
          </a:p>
          <a:p>
            <a:pPr marL="91440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a:p>
            <a:pPr marL="914400" lvl="0" indent="0" algn="l" rtl="0">
              <a:spcBef>
                <a:spcPts val="600"/>
              </a:spcBef>
              <a:spcAft>
                <a:spcPts val="0"/>
              </a:spcAft>
              <a:buNone/>
            </a:pPr>
            <a:endParaRPr sz="1400" dirty="0">
              <a:latin typeface="Consolas"/>
              <a:ea typeface="Consolas"/>
              <a:cs typeface="Consolas"/>
              <a:sym typeface="Consolas"/>
            </a:endParaRPr>
          </a:p>
        </p:txBody>
      </p:sp>
      <p:sp>
        <p:nvSpPr>
          <p:cNvPr id="835" name="Google Shape;835;p4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34</a:t>
            </a:fld>
            <a:endParaRPr/>
          </a:p>
        </p:txBody>
      </p:sp>
      <p:sp>
        <p:nvSpPr>
          <p:cNvPr id="836" name="Google Shape;836;p46"/>
          <p:cNvSpPr txBox="1">
            <a:spLocks noGrp="1"/>
          </p:cNvSpPr>
          <p:nvPr>
            <p:ph type="body" idx="1"/>
          </p:nvPr>
        </p:nvSpPr>
        <p:spPr>
          <a:xfrm>
            <a:off x="4022650" y="1311575"/>
            <a:ext cx="45945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To simplify things, our model only accept “String”</a:t>
            </a:r>
            <a:endParaRPr dirty="0"/>
          </a:p>
          <a:p>
            <a:pPr marL="457200" lvl="0" indent="-355600" algn="l" rtl="0">
              <a:spcBef>
                <a:spcPts val="0"/>
              </a:spcBef>
              <a:spcAft>
                <a:spcPts val="0"/>
              </a:spcAft>
              <a:buSzPts val="2000"/>
              <a:buChar char="◉"/>
            </a:pPr>
            <a:r>
              <a:rPr lang="en" dirty="0"/>
              <a:t>dob is “date of birth”</a:t>
            </a:r>
            <a:endParaRPr dirty="0"/>
          </a:p>
          <a:p>
            <a:pPr marL="457200" lvl="0" indent="0" algn="l" rtl="0">
              <a:spcBef>
                <a:spcPts val="600"/>
              </a:spcBef>
              <a:spcAft>
                <a:spcPts val="0"/>
              </a:spcAft>
              <a:buNone/>
            </a:pP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4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ADAPTER</a:t>
            </a:r>
            <a:endParaRPr>
              <a:solidFill>
                <a:schemeClr val="accent2"/>
              </a:solidFill>
            </a:endParaRPr>
          </a:p>
        </p:txBody>
      </p:sp>
      <p:sp>
        <p:nvSpPr>
          <p:cNvPr id="842" name="Google Shape;842;p4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35</a:t>
            </a:fld>
            <a:endParaRPr/>
          </a:p>
        </p:txBody>
      </p:sp>
      <p:sp>
        <p:nvSpPr>
          <p:cNvPr id="843" name="Google Shape;843;p47"/>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To make Recycler View work as intended, than we need to supply it with adapter</a:t>
            </a:r>
            <a:endParaRPr dirty="0"/>
          </a:p>
          <a:p>
            <a:pPr marL="457200" lvl="0" indent="-355600" algn="l" rtl="0">
              <a:spcBef>
                <a:spcPts val="0"/>
              </a:spcBef>
              <a:spcAft>
                <a:spcPts val="0"/>
              </a:spcAft>
              <a:buSzPts val="2000"/>
              <a:buChar char="◉"/>
            </a:pPr>
            <a:r>
              <a:rPr lang="en" dirty="0"/>
              <a:t>Right click on “view” package &gt; new &gt; “Kotlin/File class”</a:t>
            </a:r>
            <a:endParaRPr dirty="0"/>
          </a:p>
          <a:p>
            <a:pPr marL="457200" lvl="0" indent="-355600" algn="l" rtl="0">
              <a:spcBef>
                <a:spcPts val="0"/>
              </a:spcBef>
              <a:spcAft>
                <a:spcPts val="0"/>
              </a:spcAft>
              <a:buSzPts val="2000"/>
              <a:buChar char="◉"/>
            </a:pPr>
            <a:r>
              <a:rPr lang="en" dirty="0"/>
              <a:t>Named it as “StudentListAdapter”</a:t>
            </a:r>
            <a:endParaRPr dirty="0"/>
          </a:p>
          <a:p>
            <a:pPr marL="457200" lvl="0" indent="-355600" algn="l" rtl="0">
              <a:spcBef>
                <a:spcPts val="0"/>
              </a:spcBef>
              <a:spcAft>
                <a:spcPts val="0"/>
              </a:spcAft>
              <a:buSzPts val="2000"/>
              <a:buChar char="◉"/>
            </a:pPr>
            <a:r>
              <a:rPr lang="en" dirty="0"/>
              <a:t>Choose “class”, and then press enter</a:t>
            </a:r>
            <a:endParaRPr dirty="0"/>
          </a:p>
          <a:p>
            <a:pPr marL="0" lvl="0" indent="0" algn="l" rtl="0">
              <a:spcBef>
                <a:spcPts val="600"/>
              </a:spcBef>
              <a:spcAft>
                <a:spcPts val="0"/>
              </a:spcAft>
              <a:buNone/>
            </a:pPr>
            <a:endParaRPr dirty="0"/>
          </a:p>
        </p:txBody>
      </p:sp>
      <p:sp>
        <p:nvSpPr>
          <p:cNvPr id="844" name="Google Shape;844;p47"/>
          <p:cNvSpPr txBox="1"/>
          <p:nvPr/>
        </p:nvSpPr>
        <p:spPr>
          <a:xfrm>
            <a:off x="5492200" y="3125950"/>
            <a:ext cx="3125100" cy="831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Why this adapter put in the “View” package? Why don't we put it in the “Model” package?</a:t>
            </a:r>
            <a:endParaRPr>
              <a:latin typeface="Source Sans Pro"/>
              <a:ea typeface="Source Sans Pro"/>
              <a:cs typeface="Source Sans Pro"/>
              <a:sym typeface="Source Sans Pr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4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CREATE </a:t>
            </a:r>
            <a:r>
              <a:rPr lang="en">
                <a:solidFill>
                  <a:schemeClr val="accent2"/>
                </a:solidFill>
              </a:rPr>
              <a:t>ADAPTER</a:t>
            </a:r>
            <a:endParaRPr>
              <a:solidFill>
                <a:schemeClr val="accent2"/>
              </a:solidFill>
            </a:endParaRPr>
          </a:p>
        </p:txBody>
      </p:sp>
      <p:sp>
        <p:nvSpPr>
          <p:cNvPr id="850" name="Google Shape;850;p4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36</a:t>
            </a:fld>
            <a:endParaRPr/>
          </a:p>
        </p:txBody>
      </p:sp>
      <p:sp>
        <p:nvSpPr>
          <p:cNvPr id="851" name="Google Shape;851;p48"/>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class StudentListAdapter(val studenList:ArrayList&lt;Student&gt;)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class StudentViewHolder(var view: View) : RecyclerView.ViewHolder(view)</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a:t>
            </a:r>
            <a:endParaRPr sz="1400">
              <a:latin typeface="Consolas"/>
              <a:ea typeface="Consolas"/>
              <a:cs typeface="Consolas"/>
              <a:sym typeface="Consolas"/>
            </a:endParaRPr>
          </a:p>
        </p:txBody>
      </p:sp>
      <p:sp>
        <p:nvSpPr>
          <p:cNvPr id="852" name="Google Shape;852;p48"/>
          <p:cNvSpPr txBox="1"/>
          <p:nvPr/>
        </p:nvSpPr>
        <p:spPr>
          <a:xfrm>
            <a:off x="5492200" y="312595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is an inner class that primarily used by the adapter to update the UI</a:t>
            </a:r>
            <a:endParaRPr>
              <a:latin typeface="Source Sans Pro"/>
              <a:ea typeface="Source Sans Pro"/>
              <a:cs typeface="Source Sans Pro"/>
              <a:sym typeface="Source Sans Pro"/>
            </a:endParaRPr>
          </a:p>
        </p:txBody>
      </p:sp>
      <p:cxnSp>
        <p:nvCxnSpPr>
          <p:cNvPr id="853" name="Google Shape;853;p48"/>
          <p:cNvCxnSpPr>
            <a:endCxn id="852" idx="1"/>
          </p:cNvCxnSpPr>
          <p:nvPr/>
        </p:nvCxnSpPr>
        <p:spPr>
          <a:xfrm>
            <a:off x="3101800" y="2052850"/>
            <a:ext cx="2390400" cy="1380900"/>
          </a:xfrm>
          <a:prstGeom prst="curvedConnector3">
            <a:avLst>
              <a:gd name="adj1" fmla="val 50000"/>
            </a:avLst>
          </a:prstGeom>
          <a:noFill/>
          <a:ln w="19050" cap="flat" cmpd="sng">
            <a:solidFill>
              <a:schemeClr val="accent5"/>
            </a:solidFill>
            <a:prstDash val="dash"/>
            <a:round/>
            <a:headEnd type="oval" w="med" len="med"/>
            <a:tailEnd type="none" w="med" len="med"/>
          </a:ln>
        </p:spPr>
      </p:cxnSp>
      <p:sp>
        <p:nvSpPr>
          <p:cNvPr id="854" name="Google Shape;854;p48"/>
          <p:cNvSpPr txBox="1"/>
          <p:nvPr/>
        </p:nvSpPr>
        <p:spPr>
          <a:xfrm>
            <a:off x="5733850" y="265875"/>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adapter requires ArrayList data of Student</a:t>
            </a:r>
            <a:endParaRPr>
              <a:latin typeface="Source Sans Pro"/>
              <a:ea typeface="Source Sans Pro"/>
              <a:cs typeface="Source Sans Pro"/>
              <a:sym typeface="Source Sans Pro"/>
            </a:endParaRPr>
          </a:p>
        </p:txBody>
      </p:sp>
      <p:cxnSp>
        <p:nvCxnSpPr>
          <p:cNvPr id="855" name="Google Shape;855;p48"/>
          <p:cNvCxnSpPr>
            <a:stCxn id="854" idx="2"/>
            <a:endCxn id="851" idx="0"/>
          </p:cNvCxnSpPr>
          <p:nvPr/>
        </p:nvCxnSpPr>
        <p:spPr>
          <a:xfrm rot="5400000">
            <a:off x="5930650" y="-54075"/>
            <a:ext cx="430200" cy="2301300"/>
          </a:xfrm>
          <a:prstGeom prst="curvedConnector3">
            <a:avLst>
              <a:gd name="adj1" fmla="val 49988"/>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9"/>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CREATE </a:t>
            </a:r>
            <a:r>
              <a:rPr lang="en">
                <a:solidFill>
                  <a:schemeClr val="accent2"/>
                </a:solidFill>
              </a:rPr>
              <a:t>ADAPTER</a:t>
            </a:r>
            <a:endParaRPr>
              <a:solidFill>
                <a:schemeClr val="accent2"/>
              </a:solidFill>
            </a:endParaRPr>
          </a:p>
        </p:txBody>
      </p:sp>
      <p:sp>
        <p:nvSpPr>
          <p:cNvPr id="861" name="Google Shape;861;p4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37</a:t>
            </a:fld>
            <a:endParaRPr/>
          </a:p>
        </p:txBody>
      </p:sp>
      <p:sp>
        <p:nvSpPr>
          <p:cNvPr id="862" name="Google Shape;862;p49"/>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class StudentListAdapter(val studenList:ArrayList&lt;Student&gt;)</a:t>
            </a:r>
            <a:br>
              <a:rPr lang="en" sz="1400">
                <a:latin typeface="Consolas"/>
                <a:ea typeface="Consolas"/>
                <a:cs typeface="Consolas"/>
                <a:sym typeface="Consolas"/>
              </a:rPr>
            </a:br>
            <a:r>
              <a:rPr lang="en" sz="1400" b="1">
                <a:latin typeface="Consolas"/>
                <a:ea typeface="Consolas"/>
                <a:cs typeface="Consolas"/>
                <a:sym typeface="Consolas"/>
              </a:rPr>
              <a:t>:RecyclerView.Adapter&lt;StudentListAdapter.StudentViewHolder&gt;()</a:t>
            </a:r>
            <a:br>
              <a:rPr lang="en" sz="1400">
                <a:latin typeface="Consolas"/>
                <a:ea typeface="Consolas"/>
                <a:cs typeface="Consolas"/>
                <a:sym typeface="Consolas"/>
              </a:rPr>
            </a:br>
            <a:r>
              <a:rPr lang="en" sz="1400">
                <a:latin typeface="Consolas"/>
                <a:ea typeface="Consolas"/>
                <a:cs typeface="Consolas"/>
                <a:sym typeface="Consolas"/>
              </a:rPr>
              <a:t>{</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class StudentViewHolder(var view: View) : RecyclerView.ViewHolder(view)</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a:t>
            </a:r>
            <a:endParaRPr sz="1400">
              <a:latin typeface="Consolas"/>
              <a:ea typeface="Consolas"/>
              <a:cs typeface="Consolas"/>
              <a:sym typeface="Consolas"/>
            </a:endParaRPr>
          </a:p>
        </p:txBody>
      </p:sp>
      <p:sp>
        <p:nvSpPr>
          <p:cNvPr id="863" name="Google Shape;863;p49"/>
          <p:cNvSpPr txBox="1"/>
          <p:nvPr/>
        </p:nvSpPr>
        <p:spPr>
          <a:xfrm>
            <a:off x="5492200" y="3125950"/>
            <a:ext cx="3125100" cy="831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Extend the class to RecyclerView.Adapter that requires the innerclass “student view holder”</a:t>
            </a:r>
            <a:endParaRPr>
              <a:latin typeface="Source Sans Pro"/>
              <a:ea typeface="Source Sans Pro"/>
              <a:cs typeface="Source Sans Pro"/>
              <a:sym typeface="Source Sans Pro"/>
            </a:endParaRPr>
          </a:p>
        </p:txBody>
      </p:sp>
      <p:cxnSp>
        <p:nvCxnSpPr>
          <p:cNvPr id="864" name="Google Shape;864;p49"/>
          <p:cNvCxnSpPr>
            <a:endCxn id="863" idx="1"/>
          </p:cNvCxnSpPr>
          <p:nvPr/>
        </p:nvCxnSpPr>
        <p:spPr>
          <a:xfrm>
            <a:off x="2900800" y="1952500"/>
            <a:ext cx="2591400" cy="1589100"/>
          </a:xfrm>
          <a:prstGeom prst="curvedConnector3">
            <a:avLst>
              <a:gd name="adj1" fmla="val 50000"/>
            </a:avLst>
          </a:prstGeom>
          <a:noFill/>
          <a:ln w="19050" cap="flat" cmpd="sng">
            <a:solidFill>
              <a:schemeClr val="accent5"/>
            </a:solidFill>
            <a:prstDash val="dash"/>
            <a:round/>
            <a:headEnd type="oval"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5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IMPLEMENTS</a:t>
            </a:r>
            <a:r>
              <a:rPr lang="en">
                <a:solidFill>
                  <a:schemeClr val="accent2"/>
                </a:solidFill>
              </a:rPr>
              <a:t> ALL MEMBER</a:t>
            </a:r>
            <a:endParaRPr>
              <a:solidFill>
                <a:schemeClr val="accent2"/>
              </a:solidFill>
            </a:endParaRPr>
          </a:p>
        </p:txBody>
      </p:sp>
      <p:sp>
        <p:nvSpPr>
          <p:cNvPr id="870" name="Google Shape;870;p5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38</a:t>
            </a:fld>
            <a:endParaRPr/>
          </a:p>
        </p:txBody>
      </p:sp>
      <p:sp>
        <p:nvSpPr>
          <p:cNvPr id="871" name="Google Shape;871;p50"/>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b="1">
                <a:latin typeface="Consolas"/>
                <a:ea typeface="Consolas"/>
                <a:cs typeface="Consolas"/>
                <a:sym typeface="Consolas"/>
              </a:rPr>
              <a:t>override fun onCreateViewHolder(parent: ViewGroup, viewType: Int):StudentViewHolder {</a:t>
            </a:r>
            <a:endParaRPr sz="1400" b="1">
              <a:latin typeface="Consolas"/>
              <a:ea typeface="Consolas"/>
              <a:cs typeface="Consolas"/>
              <a:sym typeface="Consolas"/>
            </a:endParaRPr>
          </a:p>
          <a:p>
            <a:pPr marL="0" lvl="0" indent="0" algn="l" rtl="0">
              <a:spcBef>
                <a:spcPts val="600"/>
              </a:spcBef>
              <a:spcAft>
                <a:spcPts val="0"/>
              </a:spcAft>
              <a:buNone/>
            </a:pPr>
            <a:r>
              <a:rPr lang="en" sz="1400" b="1">
                <a:latin typeface="Consolas"/>
                <a:ea typeface="Consolas"/>
                <a:cs typeface="Consolas"/>
                <a:sym typeface="Consolas"/>
              </a:rPr>
              <a:t>}</a:t>
            </a:r>
            <a:endParaRPr sz="1400" b="1">
              <a:latin typeface="Consolas"/>
              <a:ea typeface="Consolas"/>
              <a:cs typeface="Consolas"/>
              <a:sym typeface="Consolas"/>
            </a:endParaRPr>
          </a:p>
          <a:p>
            <a:pPr marL="0" lvl="0" indent="0" algn="l" rtl="0">
              <a:spcBef>
                <a:spcPts val="600"/>
              </a:spcBef>
              <a:spcAft>
                <a:spcPts val="0"/>
              </a:spcAft>
              <a:buNone/>
            </a:pPr>
            <a:endParaRPr sz="1400" b="1">
              <a:latin typeface="Consolas"/>
              <a:ea typeface="Consolas"/>
              <a:cs typeface="Consolas"/>
              <a:sym typeface="Consolas"/>
            </a:endParaRPr>
          </a:p>
          <a:p>
            <a:pPr marL="0" lvl="0" indent="0" algn="l" rtl="0">
              <a:spcBef>
                <a:spcPts val="600"/>
              </a:spcBef>
              <a:spcAft>
                <a:spcPts val="0"/>
              </a:spcAft>
              <a:buNone/>
            </a:pPr>
            <a:r>
              <a:rPr lang="en" sz="1400" b="1">
                <a:latin typeface="Consolas"/>
                <a:ea typeface="Consolas"/>
                <a:cs typeface="Consolas"/>
                <a:sym typeface="Consolas"/>
              </a:rPr>
              <a:t>override fun onBindViewHolder(holder: StudentViewHolder, position: Int) { }</a:t>
            </a:r>
            <a:br>
              <a:rPr lang="en" sz="1400" b="1">
                <a:latin typeface="Consolas"/>
                <a:ea typeface="Consolas"/>
                <a:cs typeface="Consolas"/>
                <a:sym typeface="Consolas"/>
              </a:rPr>
            </a:br>
            <a:br>
              <a:rPr lang="en" sz="1400" b="1">
                <a:latin typeface="Consolas"/>
                <a:ea typeface="Consolas"/>
                <a:cs typeface="Consolas"/>
                <a:sym typeface="Consolas"/>
              </a:rPr>
            </a:br>
            <a:r>
              <a:rPr lang="en" sz="1400" b="1">
                <a:latin typeface="Consolas"/>
                <a:ea typeface="Consolas"/>
                <a:cs typeface="Consolas"/>
                <a:sym typeface="Consolas"/>
              </a:rPr>
              <a:t>override fun getItemCount(): Int {</a:t>
            </a:r>
            <a:br>
              <a:rPr lang="en" sz="1400" b="1">
                <a:latin typeface="Consolas"/>
                <a:ea typeface="Consolas"/>
                <a:cs typeface="Consolas"/>
                <a:sym typeface="Consolas"/>
              </a:rPr>
            </a:br>
            <a:r>
              <a:rPr lang="en" sz="1400" b="1">
                <a:latin typeface="Consolas"/>
                <a:ea typeface="Consolas"/>
                <a:cs typeface="Consolas"/>
                <a:sym typeface="Consolas"/>
              </a:rPr>
              <a:t>	</a:t>
            </a:r>
            <a:r>
              <a:rPr lang="en" sz="1400" b="1">
                <a:solidFill>
                  <a:schemeClr val="accent2"/>
                </a:solidFill>
                <a:latin typeface="Consolas"/>
                <a:ea typeface="Consolas"/>
                <a:cs typeface="Consolas"/>
                <a:sym typeface="Consolas"/>
              </a:rPr>
              <a:t>return studenList.size</a:t>
            </a:r>
            <a:br>
              <a:rPr lang="en" sz="1400" b="1">
                <a:latin typeface="Consolas"/>
                <a:ea typeface="Consolas"/>
                <a:cs typeface="Consolas"/>
                <a:sym typeface="Consolas"/>
              </a:rPr>
            </a:br>
            <a:r>
              <a:rPr lang="en" sz="1400" b="1">
                <a:latin typeface="Consolas"/>
                <a:ea typeface="Consolas"/>
                <a:cs typeface="Consolas"/>
                <a:sym typeface="Consolas"/>
              </a:rPr>
              <a:t>}</a:t>
            </a:r>
            <a:endParaRPr sz="1400" b="1">
              <a:latin typeface="Consolas"/>
              <a:ea typeface="Consolas"/>
              <a:cs typeface="Consolas"/>
              <a:sym typeface="Consolas"/>
            </a:endParaRPr>
          </a:p>
        </p:txBody>
      </p:sp>
      <p:sp>
        <p:nvSpPr>
          <p:cNvPr id="872" name="Google Shape;872;p50"/>
          <p:cNvSpPr txBox="1"/>
          <p:nvPr/>
        </p:nvSpPr>
        <p:spPr>
          <a:xfrm>
            <a:off x="5492200" y="312595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Use auto-complete helper from android studio. Do not type these all manually!</a:t>
            </a:r>
            <a:endParaRPr>
              <a:latin typeface="Source Sans Pro"/>
              <a:ea typeface="Source Sans Pro"/>
              <a:cs typeface="Source Sans Pro"/>
              <a:sym typeface="Source Sans Pr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51"/>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CREATE</a:t>
            </a:r>
            <a:r>
              <a:rPr lang="en">
                <a:solidFill>
                  <a:schemeClr val="accent2"/>
                </a:solidFill>
              </a:rPr>
              <a:t> VIEW HOLDER</a:t>
            </a:r>
            <a:endParaRPr>
              <a:solidFill>
                <a:schemeClr val="accent2"/>
              </a:solidFill>
            </a:endParaRPr>
          </a:p>
        </p:txBody>
      </p:sp>
      <p:sp>
        <p:nvSpPr>
          <p:cNvPr id="878" name="Google Shape;878;p5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39</a:t>
            </a:fld>
            <a:endParaRPr/>
          </a:p>
        </p:txBody>
      </p:sp>
      <p:sp>
        <p:nvSpPr>
          <p:cNvPr id="879" name="Google Shape;879;p51"/>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override fun onCreateViewHolder(parent: ViewGroup, viewType: Int): StudentViewHolder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a:t>
            </a:r>
            <a:r>
              <a:rPr lang="en" sz="1400" b="1">
                <a:latin typeface="Consolas"/>
                <a:ea typeface="Consolas"/>
                <a:cs typeface="Consolas"/>
                <a:sym typeface="Consolas"/>
              </a:rPr>
              <a:t>val inflater = LayoutInflater.from(parent.context)</a:t>
            </a:r>
            <a:endParaRPr sz="1400" b="1">
              <a:latin typeface="Consolas"/>
              <a:ea typeface="Consolas"/>
              <a:cs typeface="Consolas"/>
              <a:sym typeface="Consolas"/>
            </a:endParaRPr>
          </a:p>
          <a:p>
            <a:pPr marL="0" lvl="0" indent="0" algn="l" rtl="0">
              <a:spcBef>
                <a:spcPts val="600"/>
              </a:spcBef>
              <a:spcAft>
                <a:spcPts val="0"/>
              </a:spcAft>
              <a:buNone/>
            </a:pPr>
            <a:r>
              <a:rPr lang="en" sz="1400" b="1">
                <a:latin typeface="Consolas"/>
                <a:ea typeface="Consolas"/>
                <a:cs typeface="Consolas"/>
                <a:sym typeface="Consolas"/>
              </a:rPr>
              <a:t>        val view = inflater.inflate(R.layout.student_list_item, parent, false)</a:t>
            </a:r>
            <a:endParaRPr sz="1400" b="1">
              <a:latin typeface="Consolas"/>
              <a:ea typeface="Consolas"/>
              <a:cs typeface="Consolas"/>
              <a:sym typeface="Consolas"/>
            </a:endParaRPr>
          </a:p>
          <a:p>
            <a:pPr marL="0" lvl="0" indent="0" algn="l" rtl="0">
              <a:spcBef>
                <a:spcPts val="600"/>
              </a:spcBef>
              <a:spcAft>
                <a:spcPts val="0"/>
              </a:spcAft>
              <a:buNone/>
            </a:pPr>
            <a:endParaRPr sz="1400" b="1">
              <a:latin typeface="Consolas"/>
              <a:ea typeface="Consolas"/>
              <a:cs typeface="Consolas"/>
              <a:sym typeface="Consolas"/>
            </a:endParaRPr>
          </a:p>
          <a:p>
            <a:pPr marL="0" lvl="0" indent="0" algn="l" rtl="0">
              <a:spcBef>
                <a:spcPts val="600"/>
              </a:spcBef>
              <a:spcAft>
                <a:spcPts val="0"/>
              </a:spcAft>
              <a:buNone/>
            </a:pPr>
            <a:r>
              <a:rPr lang="en" sz="1400" b="1">
                <a:latin typeface="Consolas"/>
                <a:ea typeface="Consolas"/>
                <a:cs typeface="Consolas"/>
                <a:sym typeface="Consolas"/>
              </a:rPr>
              <a:t>        return StudentViewHolder(view)</a:t>
            </a:r>
            <a:endParaRPr sz="1400" b="1">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p:txBody>
      </p:sp>
      <p:sp>
        <p:nvSpPr>
          <p:cNvPr id="880" name="Google Shape;880;p51"/>
          <p:cNvSpPr txBox="1"/>
          <p:nvPr/>
        </p:nvSpPr>
        <p:spPr>
          <a:xfrm>
            <a:off x="5380625" y="367265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Load the views that will be rendered on each item in the list</a:t>
            </a:r>
            <a:endParaRPr>
              <a:latin typeface="Source Sans Pro"/>
              <a:ea typeface="Source Sans Pro"/>
              <a:cs typeface="Source Sans Pro"/>
              <a:sym typeface="Source Sans Pro"/>
            </a:endParaRPr>
          </a:p>
        </p:txBody>
      </p:sp>
      <p:cxnSp>
        <p:nvCxnSpPr>
          <p:cNvPr id="881" name="Google Shape;881;p51"/>
          <p:cNvCxnSpPr>
            <a:endCxn id="880" idx="0"/>
          </p:cNvCxnSpPr>
          <p:nvPr/>
        </p:nvCxnSpPr>
        <p:spPr>
          <a:xfrm rot="-5400000" flipH="1">
            <a:off x="6047975" y="2777450"/>
            <a:ext cx="1140000" cy="650400"/>
          </a:xfrm>
          <a:prstGeom prst="curvedConnector3">
            <a:avLst>
              <a:gd name="adj1" fmla="val 50000"/>
            </a:avLst>
          </a:prstGeom>
          <a:noFill/>
          <a:ln w="19050" cap="flat" cmpd="sng">
            <a:solidFill>
              <a:schemeClr val="accent5"/>
            </a:solidFill>
            <a:prstDash val="dash"/>
            <a:round/>
            <a:headEnd type="oval" w="med" len="med"/>
            <a:tailEnd type="none" w="med" len="med"/>
          </a:ln>
        </p:spPr>
      </p:cxnSp>
      <p:pic>
        <p:nvPicPr>
          <p:cNvPr id="882" name="Google Shape;882;p51"/>
          <p:cNvPicPr preferRelativeResize="0"/>
          <p:nvPr/>
        </p:nvPicPr>
        <p:blipFill>
          <a:blip r:embed="rId3">
            <a:alphaModFix/>
          </a:blip>
          <a:stretch>
            <a:fillRect/>
          </a:stretch>
        </p:blipFill>
        <p:spPr>
          <a:xfrm>
            <a:off x="335575" y="3334070"/>
            <a:ext cx="3084527" cy="1087650"/>
          </a:xfrm>
          <a:prstGeom prst="rect">
            <a:avLst/>
          </a:prstGeom>
          <a:noFill/>
          <a:ln>
            <a:noFill/>
          </a:ln>
        </p:spPr>
      </p:pic>
      <p:cxnSp>
        <p:nvCxnSpPr>
          <p:cNvPr id="883" name="Google Shape;883;p51"/>
          <p:cNvCxnSpPr>
            <a:stCxn id="880" idx="1"/>
            <a:endCxn id="882" idx="3"/>
          </p:cNvCxnSpPr>
          <p:nvPr/>
        </p:nvCxnSpPr>
        <p:spPr>
          <a:xfrm rot="10800000">
            <a:off x="3420125" y="3877850"/>
            <a:ext cx="1960500" cy="102600"/>
          </a:xfrm>
          <a:prstGeom prst="curvedConnector3">
            <a:avLst>
              <a:gd name="adj1" fmla="val 50001"/>
            </a:avLst>
          </a:prstGeom>
          <a:noFill/>
          <a:ln w="19050" cap="flat" cmpd="sng">
            <a:solidFill>
              <a:schemeClr val="accent5"/>
            </a:solidFill>
            <a:prstDash val="dash"/>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ACTIVITY </a:t>
            </a:r>
            <a:r>
              <a:rPr lang="en">
                <a:solidFill>
                  <a:schemeClr val="accent2"/>
                </a:solidFill>
              </a:rPr>
              <a:t>LIFECYCLES</a:t>
            </a:r>
            <a:endParaRPr>
              <a:solidFill>
                <a:schemeClr val="accent2"/>
              </a:solidFill>
            </a:endParaRPr>
          </a:p>
        </p:txBody>
      </p:sp>
      <p:sp>
        <p:nvSpPr>
          <p:cNvPr id="479" name="Google Shape;479;p15"/>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15"/>
          <p:cNvGrpSpPr/>
          <p:nvPr/>
        </p:nvGrpSpPr>
        <p:grpSpPr>
          <a:xfrm>
            <a:off x="3844549" y="3126202"/>
            <a:ext cx="599842" cy="589958"/>
            <a:chOff x="1244325" y="4999400"/>
            <a:chExt cx="444525" cy="437200"/>
          </a:xfrm>
        </p:grpSpPr>
        <p:sp>
          <p:nvSpPr>
            <p:cNvPr id="481" name="Google Shape;481;p15"/>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5"/>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5"/>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5"/>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5"/>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5"/>
          <p:cNvGrpSpPr/>
          <p:nvPr/>
        </p:nvGrpSpPr>
        <p:grpSpPr>
          <a:xfrm>
            <a:off x="5266889" y="3113863"/>
            <a:ext cx="409140" cy="420402"/>
            <a:chOff x="2605300" y="5003050"/>
            <a:chExt cx="418900" cy="430475"/>
          </a:xfrm>
        </p:grpSpPr>
        <p:sp>
          <p:nvSpPr>
            <p:cNvPr id="487" name="Google Shape;487;p15"/>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5"/>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5"/>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15"/>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492" name="Google Shape;492;p15"/>
          <p:cNvPicPr preferRelativeResize="0"/>
          <p:nvPr/>
        </p:nvPicPr>
        <p:blipFill>
          <a:blip r:embed="rId3">
            <a:alphaModFix/>
          </a:blip>
          <a:stretch>
            <a:fillRect/>
          </a:stretch>
        </p:blipFill>
        <p:spPr>
          <a:xfrm>
            <a:off x="642250" y="783875"/>
            <a:ext cx="3254351" cy="4187726"/>
          </a:xfrm>
          <a:prstGeom prst="rect">
            <a:avLst/>
          </a:prstGeom>
          <a:noFill/>
          <a:ln>
            <a:noFill/>
          </a:ln>
        </p:spPr>
      </p:pic>
      <p:sp>
        <p:nvSpPr>
          <p:cNvPr id="493" name="Google Shape;493;p15"/>
          <p:cNvSpPr txBox="1">
            <a:spLocks noGrp="1"/>
          </p:cNvSpPr>
          <p:nvPr>
            <p:ph type="body" idx="4294967295"/>
          </p:nvPr>
        </p:nvSpPr>
        <p:spPr>
          <a:xfrm>
            <a:off x="4308525" y="1540175"/>
            <a:ext cx="37638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Collection of callback methods to inform object state condition</a:t>
            </a:r>
            <a:endParaRPr/>
          </a:p>
          <a:p>
            <a:pPr marL="457200" lvl="0" indent="-355600" algn="l" rtl="0">
              <a:spcBef>
                <a:spcPts val="0"/>
              </a:spcBef>
              <a:spcAft>
                <a:spcPts val="0"/>
              </a:spcAft>
              <a:buSzPts val="2000"/>
              <a:buChar char="◉"/>
            </a:pPr>
            <a:r>
              <a:rPr lang="en"/>
              <a:t>Activity, Fragment and ViewModel has its own lifecycle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52"/>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BIND </a:t>
            </a:r>
            <a:r>
              <a:rPr lang="en">
                <a:solidFill>
                  <a:schemeClr val="accent2"/>
                </a:solidFill>
              </a:rPr>
              <a:t>VIEW HOLDER</a:t>
            </a:r>
            <a:endParaRPr>
              <a:solidFill>
                <a:schemeClr val="accent2"/>
              </a:solidFill>
            </a:endParaRPr>
          </a:p>
        </p:txBody>
      </p:sp>
      <p:sp>
        <p:nvSpPr>
          <p:cNvPr id="889" name="Google Shape;889;p5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40</a:t>
            </a:fld>
            <a:endParaRPr/>
          </a:p>
        </p:txBody>
      </p:sp>
      <p:sp>
        <p:nvSpPr>
          <p:cNvPr id="890" name="Google Shape;890;p52"/>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dirty="0">
                <a:latin typeface="Consolas"/>
                <a:ea typeface="Consolas"/>
                <a:cs typeface="Consolas"/>
                <a:sym typeface="Consolas"/>
              </a:rPr>
              <a:t>override fun onBindViewHolder(holder: StudentViewHolder, position: Int)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a:t>
            </a:r>
            <a:r>
              <a:rPr lang="en" sz="1400" b="1" dirty="0">
                <a:latin typeface="Consolas"/>
                <a:ea typeface="Consolas"/>
                <a:cs typeface="Consolas"/>
                <a:sym typeface="Consolas"/>
              </a:rPr>
              <a:t>holder.view.txtID.text = studenList[position].id</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holder.view.txtName.text = studenList[position].name</a:t>
            </a:r>
            <a:endParaRPr sz="1400" b="1"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a:p>
            <a:pPr marL="0" lvl="0" indent="0" algn="l" rtl="0">
              <a:spcBef>
                <a:spcPts val="600"/>
              </a:spcBef>
              <a:spcAft>
                <a:spcPts val="0"/>
              </a:spcAft>
              <a:buNone/>
            </a:pPr>
            <a:endParaRPr sz="1400" dirty="0">
              <a:latin typeface="Consolas"/>
              <a:ea typeface="Consolas"/>
              <a:cs typeface="Consolas"/>
              <a:sym typeface="Consolas"/>
            </a:endParaRPr>
          </a:p>
        </p:txBody>
      </p:sp>
      <p:pic>
        <p:nvPicPr>
          <p:cNvPr id="891" name="Google Shape;891;p52"/>
          <p:cNvPicPr preferRelativeResize="0"/>
          <p:nvPr/>
        </p:nvPicPr>
        <p:blipFill>
          <a:blip r:embed="rId3">
            <a:alphaModFix/>
          </a:blip>
          <a:stretch>
            <a:fillRect/>
          </a:stretch>
        </p:blipFill>
        <p:spPr>
          <a:xfrm>
            <a:off x="1518250" y="3032820"/>
            <a:ext cx="3084527" cy="1087650"/>
          </a:xfrm>
          <a:prstGeom prst="rect">
            <a:avLst/>
          </a:prstGeom>
          <a:noFill/>
          <a:ln>
            <a:noFill/>
          </a:ln>
        </p:spPr>
      </p:pic>
      <p:cxnSp>
        <p:nvCxnSpPr>
          <p:cNvPr id="892" name="Google Shape;892;p52"/>
          <p:cNvCxnSpPr>
            <a:stCxn id="893" idx="3"/>
          </p:cNvCxnSpPr>
          <p:nvPr/>
        </p:nvCxnSpPr>
        <p:spPr>
          <a:xfrm flipH="1">
            <a:off x="3748975" y="2187900"/>
            <a:ext cx="3143100" cy="1281900"/>
          </a:xfrm>
          <a:prstGeom prst="curvedConnector3">
            <a:avLst>
              <a:gd name="adj1" fmla="val -7576"/>
            </a:avLst>
          </a:prstGeom>
          <a:noFill/>
          <a:ln w="19050" cap="flat" cmpd="sng">
            <a:solidFill>
              <a:schemeClr val="accent5"/>
            </a:solidFill>
            <a:prstDash val="dash"/>
            <a:round/>
            <a:headEnd type="oval" w="med" len="med"/>
            <a:tailEnd type="triangle" w="med" len="med"/>
          </a:ln>
        </p:spPr>
      </p:cxnSp>
      <p:sp>
        <p:nvSpPr>
          <p:cNvPr id="894" name="Google Shape;894;p52"/>
          <p:cNvSpPr txBox="1"/>
          <p:nvPr/>
        </p:nvSpPr>
        <p:spPr>
          <a:xfrm>
            <a:off x="1874425" y="1695900"/>
            <a:ext cx="1238400" cy="317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cxnSp>
        <p:nvCxnSpPr>
          <p:cNvPr id="895" name="Google Shape;895;p52"/>
          <p:cNvCxnSpPr>
            <a:stCxn id="894" idx="1"/>
          </p:cNvCxnSpPr>
          <p:nvPr/>
        </p:nvCxnSpPr>
        <p:spPr>
          <a:xfrm>
            <a:off x="1874425" y="1854600"/>
            <a:ext cx="814500" cy="1314000"/>
          </a:xfrm>
          <a:prstGeom prst="curvedConnector4">
            <a:avLst>
              <a:gd name="adj1" fmla="val -29236"/>
              <a:gd name="adj2" fmla="val 56039"/>
            </a:avLst>
          </a:prstGeom>
          <a:noFill/>
          <a:ln w="19050" cap="flat" cmpd="sng">
            <a:solidFill>
              <a:schemeClr val="accent5"/>
            </a:solidFill>
            <a:prstDash val="dash"/>
            <a:round/>
            <a:headEnd type="oval" w="med" len="med"/>
            <a:tailEnd type="triangle" w="med" len="med"/>
          </a:ln>
        </p:spPr>
      </p:cxnSp>
      <p:sp>
        <p:nvSpPr>
          <p:cNvPr id="893" name="Google Shape;893;p52"/>
          <p:cNvSpPr txBox="1"/>
          <p:nvPr/>
        </p:nvSpPr>
        <p:spPr>
          <a:xfrm>
            <a:off x="6114175" y="1986000"/>
            <a:ext cx="777900" cy="40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53"/>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BUTTON </a:t>
            </a:r>
            <a:r>
              <a:rPr lang="en">
                <a:solidFill>
                  <a:schemeClr val="accent2"/>
                </a:solidFill>
              </a:rPr>
              <a:t>DETAIL LISTENER</a:t>
            </a:r>
            <a:endParaRPr/>
          </a:p>
        </p:txBody>
      </p:sp>
      <p:sp>
        <p:nvSpPr>
          <p:cNvPr id="901" name="Google Shape;901;p5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41</a:t>
            </a:fld>
            <a:endParaRPr/>
          </a:p>
        </p:txBody>
      </p:sp>
      <p:sp>
        <p:nvSpPr>
          <p:cNvPr id="902" name="Google Shape;902;p53"/>
          <p:cNvSpPr txBox="1">
            <a:spLocks noGrp="1"/>
          </p:cNvSpPr>
          <p:nvPr>
            <p:ph type="body" idx="1"/>
          </p:nvPr>
        </p:nvSpPr>
        <p:spPr>
          <a:xfrm>
            <a:off x="1075850" y="1311575"/>
            <a:ext cx="78387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dirty="0">
                <a:latin typeface="Consolas"/>
                <a:ea typeface="Consolas"/>
                <a:cs typeface="Consolas"/>
                <a:sym typeface="Consolas"/>
              </a:rPr>
              <a:t>override fun onBindViewHolder(holder: StudentViewHolder, position: Int)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a:t>
            </a:r>
            <a:r>
              <a:rPr lang="en" sz="1400" b="1" dirty="0">
                <a:latin typeface="Consolas"/>
                <a:ea typeface="Consolas"/>
                <a:cs typeface="Consolas"/>
                <a:sym typeface="Consolas"/>
              </a:rPr>
              <a:t>holder.view.txtID.text = studenList[position].id</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holder.view.txtName.text = studenList[position].name</a:t>
            </a:r>
            <a:br>
              <a:rPr lang="en" sz="1400" b="1" dirty="0">
                <a:latin typeface="Consolas"/>
                <a:ea typeface="Consolas"/>
                <a:cs typeface="Consolas"/>
                <a:sym typeface="Consolas"/>
              </a:rPr>
            </a:br>
            <a:br>
              <a:rPr lang="en" sz="1400" b="1" dirty="0">
                <a:latin typeface="Consolas"/>
                <a:ea typeface="Consolas"/>
                <a:cs typeface="Consolas"/>
                <a:sym typeface="Consolas"/>
              </a:rPr>
            </a:br>
            <a:r>
              <a:rPr lang="en" sz="1400" b="1" dirty="0">
                <a:latin typeface="Consolas"/>
                <a:ea typeface="Consolas"/>
                <a:cs typeface="Consolas"/>
                <a:sym typeface="Consolas"/>
              </a:rPr>
              <a:t>        holder.view.btnDetail.setOnClickListener {</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val action = StudentListFragmentDirections.actionStudentDetail()</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Navigation.findNavController(it).navigate(action)</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a:t>
            </a:r>
            <a:endParaRPr sz="1400" b="1" dirty="0">
              <a:latin typeface="Consolas"/>
              <a:ea typeface="Consolas"/>
              <a:cs typeface="Consolas"/>
              <a:sym typeface="Consolas"/>
            </a:endParaRPr>
          </a:p>
          <a:p>
            <a:pPr marL="0" lvl="0" indent="0" algn="l" rtl="0">
              <a:spcBef>
                <a:spcPts val="600"/>
              </a:spcBef>
              <a:spcAft>
                <a:spcPts val="0"/>
              </a:spcAft>
              <a:buNone/>
            </a:pPr>
            <a:endParaRPr sz="1400" b="1" dirty="0">
              <a:latin typeface="Consolas"/>
              <a:ea typeface="Consolas"/>
              <a:cs typeface="Consolas"/>
              <a:sym typeface="Consolas"/>
            </a:endParaRPr>
          </a:p>
          <a:p>
            <a:pPr marL="0" lvl="0" indent="0" algn="l" rtl="0">
              <a:spcBef>
                <a:spcPts val="600"/>
              </a:spcBef>
              <a:spcAft>
                <a:spcPts val="0"/>
              </a:spcAft>
              <a:buNone/>
            </a:pPr>
            <a:endParaRPr sz="1400" b="1"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a:p>
            <a:pPr marL="0" lvl="0" indent="0" algn="l" rtl="0">
              <a:spcBef>
                <a:spcPts val="600"/>
              </a:spcBef>
              <a:spcAft>
                <a:spcPts val="0"/>
              </a:spcAft>
              <a:buNone/>
            </a:pPr>
            <a:endParaRPr sz="1400" dirty="0">
              <a:latin typeface="Consolas"/>
              <a:ea typeface="Consolas"/>
              <a:cs typeface="Consolas"/>
              <a:sym typeface="Consolas"/>
            </a:endParaRPr>
          </a:p>
        </p:txBody>
      </p:sp>
      <p:sp>
        <p:nvSpPr>
          <p:cNvPr id="903" name="Google Shape;903;p53"/>
          <p:cNvSpPr txBox="1"/>
          <p:nvPr/>
        </p:nvSpPr>
        <p:spPr>
          <a:xfrm>
            <a:off x="1874425" y="1695900"/>
            <a:ext cx="1238400" cy="317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904" name="Google Shape;904;p53"/>
          <p:cNvSpPr txBox="1"/>
          <p:nvPr/>
        </p:nvSpPr>
        <p:spPr>
          <a:xfrm>
            <a:off x="6114175" y="1986000"/>
            <a:ext cx="777900" cy="40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905" name="Google Shape;905;p53"/>
          <p:cNvSpPr txBox="1"/>
          <p:nvPr/>
        </p:nvSpPr>
        <p:spPr>
          <a:xfrm>
            <a:off x="5313675" y="366150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Button Detail is used to navigate to the Student Detail screen</a:t>
            </a:r>
            <a:endParaRPr>
              <a:latin typeface="Source Sans Pro"/>
              <a:ea typeface="Source Sans Pro"/>
              <a:cs typeface="Source Sans Pro"/>
              <a:sym typeface="Source Sans Pr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54"/>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UPDATE STUDENT LIST </a:t>
            </a:r>
            <a:r>
              <a:rPr lang="en">
                <a:solidFill>
                  <a:schemeClr val="accent2"/>
                </a:solidFill>
              </a:rPr>
              <a:t>FUNCTION</a:t>
            </a:r>
            <a:endParaRPr>
              <a:solidFill>
                <a:schemeClr val="accent2"/>
              </a:solidFill>
            </a:endParaRPr>
          </a:p>
        </p:txBody>
      </p:sp>
      <p:sp>
        <p:nvSpPr>
          <p:cNvPr id="911" name="Google Shape;911;p5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42</a:t>
            </a:fld>
            <a:endParaRPr/>
          </a:p>
        </p:txBody>
      </p:sp>
      <p:sp>
        <p:nvSpPr>
          <p:cNvPr id="912" name="Google Shape;912;p54"/>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The main purpose of this function is to “refresh” student data list</a:t>
            </a:r>
            <a:endParaRPr dirty="0"/>
          </a:p>
          <a:p>
            <a:pPr marL="0" lvl="0" indent="0" algn="l" rtl="0">
              <a:spcBef>
                <a:spcPts val="600"/>
              </a:spcBef>
              <a:spcAft>
                <a:spcPts val="0"/>
              </a:spcAft>
              <a:buNone/>
            </a:pPr>
            <a:r>
              <a:rPr lang="en" sz="1400" dirty="0">
                <a:latin typeface="Consolas"/>
                <a:ea typeface="Consolas"/>
                <a:cs typeface="Consolas"/>
                <a:sym typeface="Consolas"/>
              </a:rPr>
              <a:t>    </a:t>
            </a:r>
            <a:br>
              <a:rPr lang="en" sz="1400" dirty="0">
                <a:latin typeface="Consolas"/>
                <a:ea typeface="Consolas"/>
                <a:cs typeface="Consolas"/>
                <a:sym typeface="Consolas"/>
              </a:rPr>
            </a:br>
            <a:r>
              <a:rPr lang="en" sz="1400" dirty="0">
                <a:latin typeface="Consolas"/>
                <a:ea typeface="Consolas"/>
                <a:cs typeface="Consolas"/>
                <a:sym typeface="Consolas"/>
              </a:rPr>
              <a:t>    fun updateStudentList(newStudentList: List&lt;Student&gt;)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studenList.clear()</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studenList.addAll(newStudentList)</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notifyDataSetChanged()</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a:t>
            </a:r>
            <a:endParaRPr sz="1400" dirty="0">
              <a:latin typeface="Consolas"/>
              <a:ea typeface="Consolas"/>
              <a:cs typeface="Consolas"/>
              <a:sym typeface="Consolas"/>
            </a:endParaRPr>
          </a:p>
          <a:p>
            <a:pPr marL="0" lvl="0" indent="0" algn="l" rtl="0">
              <a:spcBef>
                <a:spcPts val="600"/>
              </a:spcBef>
              <a:spcAft>
                <a:spcPts val="0"/>
              </a:spcAft>
              <a:buNone/>
            </a:pPr>
            <a:endParaRPr dirty="0"/>
          </a:p>
        </p:txBody>
      </p:sp>
      <p:sp>
        <p:nvSpPr>
          <p:cNvPr id="913" name="Google Shape;913;p54"/>
          <p:cNvSpPr txBox="1"/>
          <p:nvPr/>
        </p:nvSpPr>
        <p:spPr>
          <a:xfrm>
            <a:off x="5492200" y="312595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tells the recycler view that every single item should be updated.</a:t>
            </a:r>
            <a:endParaRPr>
              <a:latin typeface="Source Sans Pro"/>
              <a:ea typeface="Source Sans Pro"/>
              <a:cs typeface="Source Sans Pro"/>
              <a:sym typeface="Source Sans Pro"/>
            </a:endParaRPr>
          </a:p>
        </p:txBody>
      </p:sp>
      <p:cxnSp>
        <p:nvCxnSpPr>
          <p:cNvPr id="914" name="Google Shape;914;p54"/>
          <p:cNvCxnSpPr>
            <a:endCxn id="913" idx="1"/>
          </p:cNvCxnSpPr>
          <p:nvPr/>
        </p:nvCxnSpPr>
        <p:spPr>
          <a:xfrm>
            <a:off x="4172800" y="3045850"/>
            <a:ext cx="1319400" cy="3879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5"/>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VIEW MODEL</a:t>
            </a:r>
            <a:endParaRPr/>
          </a:p>
        </p:txBody>
      </p:sp>
      <p:sp>
        <p:nvSpPr>
          <p:cNvPr id="920" name="Google Shape;920;p55"/>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5</a:t>
            </a:r>
            <a:endParaRPr sz="12000">
              <a:solidFill>
                <a:srgbClr val="3C78D8"/>
              </a:solidFill>
            </a:endParaRPr>
          </a:p>
        </p:txBody>
      </p:sp>
      <p:sp>
        <p:nvSpPr>
          <p:cNvPr id="921" name="Google Shape;921;p5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5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VIEW MODEL</a:t>
            </a:r>
            <a:endParaRPr>
              <a:solidFill>
                <a:schemeClr val="accent2"/>
              </a:solidFill>
            </a:endParaRPr>
          </a:p>
        </p:txBody>
      </p:sp>
      <p:sp>
        <p:nvSpPr>
          <p:cNvPr id="927" name="Google Shape;927;p5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44</a:t>
            </a:fld>
            <a:endParaRPr/>
          </a:p>
        </p:txBody>
      </p:sp>
      <p:sp>
        <p:nvSpPr>
          <p:cNvPr id="928" name="Google Shape;928;p56"/>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The ViewModel class is designed to store and manage UI-related data in a lifecycle conscious way. View model provide a way to emit the data to observer.</a:t>
            </a:r>
            <a:endParaRPr/>
          </a:p>
          <a:p>
            <a:pPr marL="457200" lvl="0" indent="-355600" algn="l" rtl="0">
              <a:spcBef>
                <a:spcPts val="0"/>
              </a:spcBef>
              <a:spcAft>
                <a:spcPts val="0"/>
              </a:spcAft>
              <a:buSzPts val="2000"/>
              <a:buChar char="◉"/>
            </a:pPr>
            <a:r>
              <a:rPr lang="en"/>
              <a:t>Create a new Kotlin class in “viewmodel” package, named it as “ListViewModel.kt”</a:t>
            </a:r>
            <a:endParaRPr/>
          </a:p>
          <a:p>
            <a:pPr marL="457200" lvl="0" indent="-355600" algn="l" rtl="0">
              <a:spcBef>
                <a:spcPts val="0"/>
              </a:spcBef>
              <a:spcAft>
                <a:spcPts val="0"/>
              </a:spcAft>
              <a:buSzPts val="2000"/>
              <a:buChar char="◉"/>
            </a:pPr>
            <a:r>
              <a:rPr lang="en"/>
              <a:t>This ListViewModel is used as bridging operation between student model and fragment list</a:t>
            </a:r>
            <a:endParaRPr/>
          </a:p>
          <a:p>
            <a:pPr marL="457200" lvl="0" indent="0" algn="l" rtl="0">
              <a:spcBef>
                <a:spcPts val="60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5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LISTVIEW </a:t>
            </a:r>
            <a:r>
              <a:rPr lang="en">
                <a:solidFill>
                  <a:schemeClr val="accent2"/>
                </a:solidFill>
              </a:rPr>
              <a:t>MODEL</a:t>
            </a:r>
            <a:endParaRPr>
              <a:solidFill>
                <a:schemeClr val="accent2"/>
              </a:solidFill>
            </a:endParaRPr>
          </a:p>
        </p:txBody>
      </p:sp>
      <p:sp>
        <p:nvSpPr>
          <p:cNvPr id="934" name="Google Shape;934;p5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45</a:t>
            </a:fld>
            <a:endParaRPr/>
          </a:p>
        </p:txBody>
      </p:sp>
      <p:sp>
        <p:nvSpPr>
          <p:cNvPr id="935" name="Google Shape;935;p57"/>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0" algn="l" rtl="0">
              <a:spcBef>
                <a:spcPts val="600"/>
              </a:spcBef>
              <a:spcAft>
                <a:spcPts val="0"/>
              </a:spcAft>
              <a:buNone/>
            </a:pPr>
            <a:r>
              <a:rPr lang="en" sz="1400">
                <a:latin typeface="Consolas"/>
                <a:ea typeface="Consolas"/>
                <a:cs typeface="Consolas"/>
                <a:sym typeface="Consolas"/>
              </a:rPr>
              <a:t>class ListViewModel:ViewModel() {</a:t>
            </a:r>
            <a:endParaRPr sz="1400">
              <a:latin typeface="Consolas"/>
              <a:ea typeface="Consolas"/>
              <a:cs typeface="Consolas"/>
              <a:sym typeface="Consolas"/>
            </a:endParaRPr>
          </a:p>
          <a:p>
            <a:pPr marL="457200" lvl="0" indent="0" algn="l" rtl="0">
              <a:spcBef>
                <a:spcPts val="600"/>
              </a:spcBef>
              <a:spcAft>
                <a:spcPts val="0"/>
              </a:spcAft>
              <a:buNone/>
            </a:pPr>
            <a:r>
              <a:rPr lang="en" sz="1400">
                <a:latin typeface="Consolas"/>
                <a:ea typeface="Consolas"/>
                <a:cs typeface="Consolas"/>
                <a:sym typeface="Consolas"/>
              </a:rPr>
              <a:t>    val studentsLD = MutableLiveData&lt;List&lt;Student&gt;&gt;()</a:t>
            </a:r>
            <a:endParaRPr sz="1400">
              <a:latin typeface="Consolas"/>
              <a:ea typeface="Consolas"/>
              <a:cs typeface="Consolas"/>
              <a:sym typeface="Consolas"/>
            </a:endParaRPr>
          </a:p>
          <a:p>
            <a:pPr marL="457200" lvl="0" indent="0" algn="l" rtl="0">
              <a:spcBef>
                <a:spcPts val="600"/>
              </a:spcBef>
              <a:spcAft>
                <a:spcPts val="0"/>
              </a:spcAft>
              <a:buNone/>
            </a:pPr>
            <a:r>
              <a:rPr lang="en" sz="1400">
                <a:latin typeface="Consolas"/>
                <a:ea typeface="Consolas"/>
                <a:cs typeface="Consolas"/>
                <a:sym typeface="Consolas"/>
              </a:rPr>
              <a:t>    val studentLoadErrorLD = MutableLiveData&lt;Boolean&gt;()</a:t>
            </a:r>
            <a:endParaRPr sz="1400">
              <a:latin typeface="Consolas"/>
              <a:ea typeface="Consolas"/>
              <a:cs typeface="Consolas"/>
              <a:sym typeface="Consolas"/>
            </a:endParaRPr>
          </a:p>
          <a:p>
            <a:pPr marL="457200" lvl="0" indent="0" algn="l" rtl="0">
              <a:spcBef>
                <a:spcPts val="600"/>
              </a:spcBef>
              <a:spcAft>
                <a:spcPts val="0"/>
              </a:spcAft>
              <a:buNone/>
            </a:pPr>
            <a:r>
              <a:rPr lang="en" sz="1400">
                <a:latin typeface="Consolas"/>
                <a:ea typeface="Consolas"/>
                <a:cs typeface="Consolas"/>
                <a:sym typeface="Consolas"/>
              </a:rPr>
              <a:t>    val loadingLD = MutableLiveData&lt;Boolean&gt;()</a:t>
            </a:r>
            <a:endParaRPr sz="1400">
              <a:latin typeface="Consolas"/>
              <a:ea typeface="Consolas"/>
              <a:cs typeface="Consolas"/>
              <a:sym typeface="Consolas"/>
            </a:endParaRPr>
          </a:p>
          <a:p>
            <a:pPr marL="457200" lvl="0" indent="0" algn="l" rtl="0">
              <a:spcBef>
                <a:spcPts val="600"/>
              </a:spcBef>
              <a:spcAft>
                <a:spcPts val="0"/>
              </a:spcAft>
              <a:buNone/>
            </a:pPr>
            <a:endParaRPr sz="1400">
              <a:latin typeface="Consolas"/>
              <a:ea typeface="Consolas"/>
              <a:cs typeface="Consolas"/>
              <a:sym typeface="Consolas"/>
            </a:endParaRPr>
          </a:p>
        </p:txBody>
      </p:sp>
      <p:sp>
        <p:nvSpPr>
          <p:cNvPr id="936" name="Google Shape;936;p57"/>
          <p:cNvSpPr txBox="1"/>
          <p:nvPr/>
        </p:nvSpPr>
        <p:spPr>
          <a:xfrm>
            <a:off x="5492200" y="312595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MutableLiveData is type of LiveData that updateable</a:t>
            </a:r>
            <a:endParaRPr>
              <a:latin typeface="Source Sans Pro"/>
              <a:ea typeface="Source Sans Pro"/>
              <a:cs typeface="Source Sans Pro"/>
              <a:sym typeface="Source Sans Pro"/>
            </a:endParaRPr>
          </a:p>
        </p:txBody>
      </p:sp>
      <p:cxnSp>
        <p:nvCxnSpPr>
          <p:cNvPr id="937" name="Google Shape;937;p57"/>
          <p:cNvCxnSpPr>
            <a:endCxn id="936" idx="1"/>
          </p:cNvCxnSpPr>
          <p:nvPr/>
        </p:nvCxnSpPr>
        <p:spPr>
          <a:xfrm>
            <a:off x="4172800" y="2644150"/>
            <a:ext cx="1319400" cy="789600"/>
          </a:xfrm>
          <a:prstGeom prst="curvedConnector3">
            <a:avLst>
              <a:gd name="adj1" fmla="val 50000"/>
            </a:avLst>
          </a:prstGeom>
          <a:noFill/>
          <a:ln w="19050" cap="flat" cmpd="sng">
            <a:solidFill>
              <a:schemeClr val="accent5"/>
            </a:solidFill>
            <a:prstDash val="dash"/>
            <a:round/>
            <a:headEnd type="none" w="med" len="med"/>
            <a:tailEnd type="oval" w="med" len="med"/>
          </a:ln>
        </p:spPr>
      </p:cxnSp>
      <p:sp>
        <p:nvSpPr>
          <p:cNvPr id="938" name="Google Shape;938;p57"/>
          <p:cNvSpPr txBox="1"/>
          <p:nvPr/>
        </p:nvSpPr>
        <p:spPr>
          <a:xfrm>
            <a:off x="389500" y="2854400"/>
            <a:ext cx="3783300" cy="1477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Source Sans Pro"/>
              <a:buChar char="●"/>
            </a:pPr>
            <a:r>
              <a:rPr lang="en">
                <a:latin typeface="Source Sans Pro"/>
                <a:ea typeface="Source Sans Pro"/>
                <a:cs typeface="Source Sans Pro"/>
                <a:sym typeface="Source Sans Pro"/>
              </a:rPr>
              <a:t>studentsLD = live data that “emit” students data (in list form)</a:t>
            </a:r>
            <a:endParaRPr>
              <a:latin typeface="Source Sans Pro"/>
              <a:ea typeface="Source Sans Pro"/>
              <a:cs typeface="Source Sans Pro"/>
              <a:sym typeface="Source Sans Pro"/>
            </a:endParaRPr>
          </a:p>
          <a:p>
            <a:pPr marL="457200" lvl="0" indent="-317500" algn="l" rtl="0">
              <a:spcBef>
                <a:spcPts val="0"/>
              </a:spcBef>
              <a:spcAft>
                <a:spcPts val="0"/>
              </a:spcAft>
              <a:buSzPts val="1400"/>
              <a:buFont typeface="Source Sans Pro"/>
              <a:buChar char="●"/>
            </a:pPr>
            <a:r>
              <a:rPr lang="en">
                <a:latin typeface="Source Sans Pro"/>
                <a:ea typeface="Source Sans Pro"/>
                <a:cs typeface="Source Sans Pro"/>
                <a:sym typeface="Source Sans Pro"/>
              </a:rPr>
              <a:t>studentLoadErrorLD = live data that “emit” error status (boolean)</a:t>
            </a:r>
            <a:endParaRPr>
              <a:latin typeface="Source Sans Pro"/>
              <a:ea typeface="Source Sans Pro"/>
              <a:cs typeface="Source Sans Pro"/>
              <a:sym typeface="Source Sans Pro"/>
            </a:endParaRPr>
          </a:p>
          <a:p>
            <a:pPr marL="457200" lvl="0" indent="-317500" algn="l" rtl="0">
              <a:spcBef>
                <a:spcPts val="0"/>
              </a:spcBef>
              <a:spcAft>
                <a:spcPts val="0"/>
              </a:spcAft>
              <a:buSzPts val="1400"/>
              <a:buFont typeface="Source Sans Pro"/>
              <a:buChar char="●"/>
            </a:pPr>
            <a:r>
              <a:rPr lang="en">
                <a:latin typeface="Source Sans Pro"/>
                <a:ea typeface="Source Sans Pro"/>
                <a:cs typeface="Source Sans Pro"/>
                <a:sym typeface="Source Sans Pro"/>
              </a:rPr>
              <a:t>loadingLD = live data that “emit” data loading status (boolean)</a:t>
            </a:r>
            <a:endParaRPr>
              <a:latin typeface="Source Sans Pro"/>
              <a:ea typeface="Source Sans Pro"/>
              <a:cs typeface="Source Sans Pro"/>
              <a:sym typeface="Source Sans Pro"/>
            </a:endParaRPr>
          </a:p>
        </p:txBody>
      </p:sp>
      <p:sp>
        <p:nvSpPr>
          <p:cNvPr id="939" name="Google Shape;939;p57"/>
          <p:cNvSpPr txBox="1"/>
          <p:nvPr/>
        </p:nvSpPr>
        <p:spPr>
          <a:xfrm>
            <a:off x="5980375" y="288200"/>
            <a:ext cx="3125100" cy="400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Extends View Model</a:t>
            </a:r>
            <a:endParaRPr>
              <a:latin typeface="Source Sans Pro"/>
              <a:ea typeface="Source Sans Pro"/>
              <a:cs typeface="Source Sans Pro"/>
              <a:sym typeface="Source Sans Pro"/>
            </a:endParaRPr>
          </a:p>
        </p:txBody>
      </p:sp>
      <p:cxnSp>
        <p:nvCxnSpPr>
          <p:cNvPr id="940" name="Google Shape;940;p57"/>
          <p:cNvCxnSpPr>
            <a:stCxn id="939" idx="2"/>
          </p:cNvCxnSpPr>
          <p:nvPr/>
        </p:nvCxnSpPr>
        <p:spPr>
          <a:xfrm rot="5400000">
            <a:off x="5800375" y="-146950"/>
            <a:ext cx="907200" cy="2577900"/>
          </a:xfrm>
          <a:prstGeom prst="curvedConnector2">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58"/>
          <p:cNvSpPr txBox="1"/>
          <p:nvPr/>
        </p:nvSpPr>
        <p:spPr>
          <a:xfrm>
            <a:off x="401650" y="1349925"/>
            <a:ext cx="8524200" cy="289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latin typeface="Consolas"/>
                <a:ea typeface="Consolas"/>
                <a:cs typeface="Consolas"/>
                <a:sym typeface="Consolas"/>
              </a:rPr>
              <a:t> fun refresh() {</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val student1 = </a:t>
            </a:r>
            <a:br>
              <a:rPr lang="en" sz="1100" dirty="0">
                <a:latin typeface="Consolas"/>
                <a:ea typeface="Consolas"/>
                <a:cs typeface="Consolas"/>
                <a:sym typeface="Consolas"/>
              </a:rPr>
            </a:br>
            <a:r>
              <a:rPr lang="en" sz="1100" dirty="0">
                <a:latin typeface="Consolas"/>
                <a:ea typeface="Consolas"/>
                <a:cs typeface="Consolas"/>
                <a:sym typeface="Consolas"/>
              </a:rPr>
              <a:t>	  Student("16055","Nonie","1998/03/28","5718444778","http://dummyimage.com/75x100.jpg/cc0000/ffffff")</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a:t>
            </a:r>
            <a:br>
              <a:rPr lang="en" sz="1100" dirty="0">
                <a:latin typeface="Consolas"/>
                <a:ea typeface="Consolas"/>
                <a:cs typeface="Consolas"/>
                <a:sym typeface="Consolas"/>
              </a:rPr>
            </a:br>
            <a:r>
              <a:rPr lang="en" sz="1100" dirty="0">
                <a:latin typeface="Consolas"/>
                <a:ea typeface="Consolas"/>
                <a:cs typeface="Consolas"/>
                <a:sym typeface="Consolas"/>
              </a:rPr>
              <a:t>	  val student2 = </a:t>
            </a:r>
            <a:br>
              <a:rPr lang="en" sz="1100" dirty="0">
                <a:latin typeface="Consolas"/>
                <a:ea typeface="Consolas"/>
                <a:cs typeface="Consolas"/>
                <a:sym typeface="Consolas"/>
              </a:rPr>
            </a:br>
            <a:r>
              <a:rPr lang="en" sz="1100" dirty="0">
                <a:latin typeface="Consolas"/>
                <a:ea typeface="Consolas"/>
                <a:cs typeface="Consolas"/>
                <a:sym typeface="Consolas"/>
              </a:rPr>
              <a:t>	  Student("13312","Rich","1994/12/14","3925444073","http://dummyimage.com/75x100.jpg/5fa2dd/ffffff")</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a:t>
            </a:r>
            <a:br>
              <a:rPr lang="en" sz="1100" dirty="0">
                <a:latin typeface="Consolas"/>
                <a:ea typeface="Consolas"/>
                <a:cs typeface="Consolas"/>
                <a:sym typeface="Consolas"/>
              </a:rPr>
            </a:br>
            <a:r>
              <a:rPr lang="en" sz="1100" dirty="0">
                <a:latin typeface="Consolas"/>
                <a:ea typeface="Consolas"/>
                <a:cs typeface="Consolas"/>
                <a:sym typeface="Consolas"/>
              </a:rPr>
              <a:t>	  val student3 = </a:t>
            </a:r>
            <a:br>
              <a:rPr lang="en" sz="1100" dirty="0">
                <a:latin typeface="Consolas"/>
                <a:ea typeface="Consolas"/>
                <a:cs typeface="Consolas"/>
                <a:sym typeface="Consolas"/>
              </a:rPr>
            </a:br>
            <a:r>
              <a:rPr lang="en" sz="1100" dirty="0">
                <a:latin typeface="Consolas"/>
                <a:ea typeface="Consolas"/>
                <a:cs typeface="Consolas"/>
                <a:sym typeface="Consolas"/>
              </a:rPr>
              <a:t>	  Student("11204","Dinny","1994/10/07","6827808747","http://dummyimage.com/75x100.jpg/5fa2dd/ffffff1")</a:t>
            </a:r>
            <a:endParaRPr sz="1100" dirty="0">
              <a:latin typeface="Consolas"/>
              <a:ea typeface="Consolas"/>
              <a:cs typeface="Consolas"/>
              <a:sym typeface="Consolas"/>
            </a:endParaRPr>
          </a:p>
          <a:p>
            <a:pPr marL="0" lvl="0" indent="0" algn="l" rtl="0">
              <a:spcBef>
                <a:spcPts val="0"/>
              </a:spcBef>
              <a:spcAft>
                <a:spcPts val="0"/>
              </a:spcAft>
              <a:buNone/>
            </a:pP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val studentList:ArrayList&lt;Student&gt; = arrayListOf&lt;Student&gt;(student1, student2, student3)</a:t>
            </a:r>
            <a:br>
              <a:rPr lang="en" sz="1100" dirty="0">
                <a:latin typeface="Consolas"/>
                <a:ea typeface="Consolas"/>
                <a:cs typeface="Consolas"/>
                <a:sym typeface="Consolas"/>
              </a:rPr>
            </a:b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studentsLD.value = studentList</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studentLoadErrorLD.value = false</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loadingLD.value = false</a:t>
            </a:r>
            <a:endParaRPr sz="1100" dirty="0">
              <a:latin typeface="Consolas"/>
              <a:ea typeface="Consolas"/>
              <a:cs typeface="Consolas"/>
              <a:sym typeface="Consolas"/>
            </a:endParaRPr>
          </a:p>
          <a:p>
            <a:pPr marL="0" lvl="0" indent="0" algn="l" rtl="0">
              <a:spcBef>
                <a:spcPts val="0"/>
              </a:spcBef>
              <a:spcAft>
                <a:spcPts val="0"/>
              </a:spcAft>
              <a:buNone/>
            </a:pPr>
            <a:r>
              <a:rPr lang="en" sz="1100" dirty="0">
                <a:latin typeface="Consolas"/>
                <a:ea typeface="Consolas"/>
                <a:cs typeface="Consolas"/>
                <a:sym typeface="Consolas"/>
              </a:rPr>
              <a:t>    }</a:t>
            </a:r>
            <a:endParaRPr sz="1100" dirty="0">
              <a:latin typeface="Consolas"/>
              <a:ea typeface="Consolas"/>
              <a:cs typeface="Consolas"/>
              <a:sym typeface="Consolas"/>
            </a:endParaRPr>
          </a:p>
        </p:txBody>
      </p:sp>
      <p:sp>
        <p:nvSpPr>
          <p:cNvPr id="946" name="Google Shape;946;p5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REFRESH </a:t>
            </a:r>
            <a:r>
              <a:rPr lang="en" dirty="0">
                <a:solidFill>
                  <a:schemeClr val="accent2"/>
                </a:solidFill>
              </a:rPr>
              <a:t>FUNCTION</a:t>
            </a:r>
            <a:endParaRPr dirty="0">
              <a:solidFill>
                <a:schemeClr val="accent2"/>
              </a:solidFill>
            </a:endParaRPr>
          </a:p>
        </p:txBody>
      </p:sp>
      <p:sp>
        <p:nvSpPr>
          <p:cNvPr id="947" name="Google Shape;947;p5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46</a:t>
            </a:fld>
            <a:endParaRPr/>
          </a:p>
        </p:txBody>
      </p:sp>
      <p:sp>
        <p:nvSpPr>
          <p:cNvPr id="948" name="Google Shape;948;p58"/>
          <p:cNvSpPr txBox="1"/>
          <p:nvPr/>
        </p:nvSpPr>
        <p:spPr>
          <a:xfrm>
            <a:off x="5744075" y="449525"/>
            <a:ext cx="3125100" cy="831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Source Sans Pro"/>
                <a:ea typeface="Source Sans Pro"/>
                <a:cs typeface="Source Sans Pro"/>
                <a:sym typeface="Source Sans Pro"/>
              </a:rPr>
              <a:t>Hardcoded data. In the next lecture will be replaced with actual data from external sources</a:t>
            </a:r>
            <a:endParaRPr dirty="0">
              <a:latin typeface="Source Sans Pro"/>
              <a:ea typeface="Source Sans Pro"/>
              <a:cs typeface="Source Sans Pro"/>
              <a:sym typeface="Source Sans Pro"/>
            </a:endParaRPr>
          </a:p>
        </p:txBody>
      </p:sp>
      <p:cxnSp>
        <p:nvCxnSpPr>
          <p:cNvPr id="949" name="Google Shape;949;p58"/>
          <p:cNvCxnSpPr>
            <a:endCxn id="948" idx="2"/>
          </p:cNvCxnSpPr>
          <p:nvPr/>
        </p:nvCxnSpPr>
        <p:spPr>
          <a:xfrm rot="10800000" flipH="1">
            <a:off x="5890925" y="1280825"/>
            <a:ext cx="1415700" cy="437400"/>
          </a:xfrm>
          <a:prstGeom prst="curvedConnector2">
            <a:avLst/>
          </a:prstGeom>
          <a:noFill/>
          <a:ln w="19050" cap="flat" cmpd="sng">
            <a:solidFill>
              <a:schemeClr val="accent5"/>
            </a:solidFill>
            <a:prstDash val="dash"/>
            <a:round/>
            <a:headEnd type="none" w="med" len="med"/>
            <a:tailEnd type="oval" w="med" len="med"/>
          </a:ln>
        </p:spPr>
      </p:cxnSp>
      <p:sp>
        <p:nvSpPr>
          <p:cNvPr id="950" name="Google Shape;950;p58"/>
          <p:cNvSpPr txBox="1"/>
          <p:nvPr/>
        </p:nvSpPr>
        <p:spPr>
          <a:xfrm>
            <a:off x="3849300" y="3828075"/>
            <a:ext cx="3125100" cy="831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Source Sans Pro"/>
                <a:ea typeface="Source Sans Pro"/>
                <a:cs typeface="Source Sans Pro"/>
                <a:sym typeface="Source Sans Pro"/>
              </a:rPr>
              <a:t>Refresh function in real case used to load data from server/local and prepare livedata objects. Ready to be observed</a:t>
            </a:r>
            <a:endParaRPr dirty="0">
              <a:latin typeface="Source Sans Pro"/>
              <a:ea typeface="Source Sans Pro"/>
              <a:cs typeface="Source Sans Pro"/>
              <a:sym typeface="Source Sans Pro"/>
            </a:endParaRPr>
          </a:p>
        </p:txBody>
      </p:sp>
      <p:sp>
        <p:nvSpPr>
          <p:cNvPr id="8" name="Google Shape;948;p58">
            <a:extLst>
              <a:ext uri="{FF2B5EF4-FFF2-40B4-BE49-F238E27FC236}">
                <a16:creationId xmlns:a16="http://schemas.microsoft.com/office/drawing/2014/main" id="{31AF21A4-3AC8-4450-9F19-ACDC033033F4}"/>
              </a:ext>
            </a:extLst>
          </p:cNvPr>
          <p:cNvSpPr txBox="1"/>
          <p:nvPr/>
        </p:nvSpPr>
        <p:spPr>
          <a:xfrm>
            <a:off x="270813" y="311650"/>
            <a:ext cx="3125100" cy="615523"/>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Source Sans Pro"/>
                <a:ea typeface="Source Sans Pro"/>
                <a:cs typeface="Source Sans Pro"/>
                <a:sym typeface="Source Sans Pro"/>
              </a:rPr>
              <a:t>Copy from here: </a:t>
            </a:r>
            <a:r>
              <a:rPr lang="id-ID" dirty="0">
                <a:latin typeface="Source Sans Pro"/>
                <a:ea typeface="Source Sans Pro"/>
                <a:cs typeface="Source Sans Pro"/>
                <a:sym typeface="Source Sans Pro"/>
                <a:hlinkClick r:id="rId3"/>
              </a:rPr>
              <a:t>https://pastebin.com/GUtGT9hG</a:t>
            </a:r>
            <a:r>
              <a:rPr lang="en-US" dirty="0">
                <a:latin typeface="Source Sans Pro"/>
                <a:ea typeface="Source Sans Pro"/>
                <a:cs typeface="Source Sans Pro"/>
                <a:sym typeface="Source Sans Pro"/>
              </a:rPr>
              <a:t> </a:t>
            </a:r>
            <a:endParaRPr dirty="0">
              <a:latin typeface="Source Sans Pro"/>
              <a:ea typeface="Source Sans Pro"/>
              <a:cs typeface="Source Sans Pro"/>
              <a:sym typeface="Source Sans Pro"/>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59"/>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USE </a:t>
            </a:r>
            <a:r>
              <a:rPr lang="en">
                <a:solidFill>
                  <a:schemeClr val="accent2"/>
                </a:solidFill>
              </a:rPr>
              <a:t>VIEW MODEL</a:t>
            </a:r>
            <a:endParaRPr>
              <a:solidFill>
                <a:schemeClr val="accent2"/>
              </a:solidFill>
            </a:endParaRPr>
          </a:p>
        </p:txBody>
      </p:sp>
      <p:sp>
        <p:nvSpPr>
          <p:cNvPr id="956" name="Google Shape;956;p5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47</a:t>
            </a:fld>
            <a:endParaRPr/>
          </a:p>
        </p:txBody>
      </p:sp>
      <p:sp>
        <p:nvSpPr>
          <p:cNvPr id="957" name="Google Shape;957;p59"/>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Next step is to use the view model in StudentListFragment</a:t>
            </a:r>
            <a:endParaRPr dirty="0"/>
          </a:p>
          <a:p>
            <a:pPr marL="457200" lvl="0" indent="-355600" algn="l" rtl="0">
              <a:spcBef>
                <a:spcPts val="0"/>
              </a:spcBef>
              <a:spcAft>
                <a:spcPts val="0"/>
              </a:spcAft>
              <a:buSzPts val="2000"/>
              <a:buChar char="◉"/>
            </a:pPr>
            <a:r>
              <a:rPr lang="en" dirty="0"/>
              <a:t>Open StudentListFragment.kt, create two object:</a:t>
            </a:r>
            <a:endParaRPr dirty="0"/>
          </a:p>
          <a:p>
            <a:pPr marL="0" lvl="0" indent="0" algn="l" rtl="0">
              <a:spcBef>
                <a:spcPts val="600"/>
              </a:spcBef>
              <a:spcAft>
                <a:spcPts val="0"/>
              </a:spcAft>
              <a:buNone/>
            </a:pPr>
            <a:br>
              <a:rPr lang="en" dirty="0"/>
            </a:br>
            <a:r>
              <a:rPr lang="en" sz="1400" dirty="0">
                <a:latin typeface="Consolas"/>
                <a:ea typeface="Consolas"/>
                <a:cs typeface="Consolas"/>
                <a:sym typeface="Consolas"/>
              </a:rPr>
              <a:t>class StudentListFragment : Fragment()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a:t>
            </a:r>
            <a:r>
              <a:rPr lang="en" sz="1400" b="1" dirty="0">
                <a:latin typeface="Consolas"/>
                <a:ea typeface="Consolas"/>
                <a:cs typeface="Consolas"/>
                <a:sym typeface="Consolas"/>
              </a:rPr>
              <a:t>private lateinit var viewModel:ListViewModel</a:t>
            </a:r>
            <a:endParaRPr sz="1400" b="1" dirty="0">
              <a:latin typeface="Consolas"/>
              <a:ea typeface="Consolas"/>
              <a:cs typeface="Consolas"/>
              <a:sym typeface="Consolas"/>
            </a:endParaRPr>
          </a:p>
          <a:p>
            <a:pPr marL="0" lvl="0" indent="0" algn="l" rtl="0">
              <a:spcBef>
                <a:spcPts val="600"/>
              </a:spcBef>
              <a:spcAft>
                <a:spcPts val="0"/>
              </a:spcAft>
              <a:buNone/>
            </a:pPr>
            <a:r>
              <a:rPr lang="en" sz="1400" b="1" dirty="0">
                <a:latin typeface="Consolas"/>
                <a:ea typeface="Consolas"/>
                <a:cs typeface="Consolas"/>
                <a:sym typeface="Consolas"/>
              </a:rPr>
              <a:t>    private val studentListAdapter  = StudentListAdapter(arrayListOf())</a:t>
            </a:r>
            <a:endParaRPr sz="1400" b="1" dirty="0">
              <a:latin typeface="Consolas"/>
              <a:ea typeface="Consolas"/>
              <a:cs typeface="Consolas"/>
              <a:sym typeface="Consolas"/>
            </a:endParaRPr>
          </a:p>
          <a:p>
            <a:pPr marL="0" lvl="0" indent="0" algn="l" rtl="0">
              <a:spcBef>
                <a:spcPts val="600"/>
              </a:spcBef>
              <a:spcAft>
                <a:spcPts val="0"/>
              </a:spcAft>
              <a:buNone/>
            </a:pP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6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INITIALIZE </a:t>
            </a:r>
            <a:r>
              <a:rPr lang="en">
                <a:solidFill>
                  <a:schemeClr val="accent2"/>
                </a:solidFill>
              </a:rPr>
              <a:t>VIEW MODEL</a:t>
            </a:r>
            <a:endParaRPr>
              <a:solidFill>
                <a:schemeClr val="accent2"/>
              </a:solidFill>
            </a:endParaRPr>
          </a:p>
        </p:txBody>
      </p:sp>
      <p:sp>
        <p:nvSpPr>
          <p:cNvPr id="963" name="Google Shape;963;p6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48</a:t>
            </a:fld>
            <a:endParaRPr/>
          </a:p>
        </p:txBody>
      </p:sp>
      <p:sp>
        <p:nvSpPr>
          <p:cNvPr id="964" name="Google Shape;964;p60"/>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viewModel = ViewModelProvider(this).get(ListViewModel::class.java)</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viewModel.refresh()</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recView.layoutManager = LinearLayoutManager(context)</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recView.adapter = studentListAdapter</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observeViewModel()</a:t>
            </a:r>
            <a:endParaRPr sz="1400">
              <a:latin typeface="Consolas"/>
              <a:ea typeface="Consolas"/>
              <a:cs typeface="Consolas"/>
              <a:sym typeface="Consolas"/>
            </a:endParaRPr>
          </a:p>
          <a:p>
            <a:pPr marL="0" lvl="0" indent="0" algn="l" rtl="0">
              <a:spcBef>
                <a:spcPts val="600"/>
              </a:spcBef>
              <a:spcAft>
                <a:spcPts val="0"/>
              </a:spcAft>
              <a:buNone/>
            </a:pPr>
            <a:endParaRPr/>
          </a:p>
        </p:txBody>
      </p:sp>
      <p:sp>
        <p:nvSpPr>
          <p:cNvPr id="965" name="Google Shape;965;p60"/>
          <p:cNvSpPr txBox="1"/>
          <p:nvPr/>
        </p:nvSpPr>
        <p:spPr>
          <a:xfrm>
            <a:off x="131975" y="215225"/>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Override onViewCreated, and then initialize and call refresh function</a:t>
            </a:r>
            <a:endParaRPr>
              <a:latin typeface="Source Sans Pro"/>
              <a:ea typeface="Source Sans Pro"/>
              <a:cs typeface="Source Sans Pro"/>
              <a:sym typeface="Source Sans Pro"/>
            </a:endParaRPr>
          </a:p>
        </p:txBody>
      </p:sp>
      <p:sp>
        <p:nvSpPr>
          <p:cNvPr id="966" name="Google Shape;966;p60"/>
          <p:cNvSpPr txBox="1"/>
          <p:nvPr/>
        </p:nvSpPr>
        <p:spPr>
          <a:xfrm>
            <a:off x="5327475" y="3324300"/>
            <a:ext cx="3125100" cy="400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Initalize the adapter</a:t>
            </a:r>
            <a:endParaRPr>
              <a:latin typeface="Source Sans Pro"/>
              <a:ea typeface="Source Sans Pro"/>
              <a:cs typeface="Source Sans Pro"/>
              <a:sym typeface="Source Sans Pro"/>
            </a:endParaRPr>
          </a:p>
        </p:txBody>
      </p:sp>
      <p:cxnSp>
        <p:nvCxnSpPr>
          <p:cNvPr id="967" name="Google Shape;967;p60"/>
          <p:cNvCxnSpPr>
            <a:stCxn id="965" idx="2"/>
          </p:cNvCxnSpPr>
          <p:nvPr/>
        </p:nvCxnSpPr>
        <p:spPr>
          <a:xfrm rot="5400000">
            <a:off x="1301675" y="1035275"/>
            <a:ext cx="597300" cy="188400"/>
          </a:xfrm>
          <a:prstGeom prst="curvedConnector3">
            <a:avLst>
              <a:gd name="adj1" fmla="val 50000"/>
            </a:avLst>
          </a:prstGeom>
          <a:noFill/>
          <a:ln w="19050" cap="flat" cmpd="sng">
            <a:solidFill>
              <a:schemeClr val="accent5"/>
            </a:solidFill>
            <a:prstDash val="dash"/>
            <a:round/>
            <a:headEnd type="none" w="med" len="med"/>
            <a:tailEnd type="triangle" w="med" len="med"/>
          </a:ln>
        </p:spPr>
      </p:cxnSp>
      <p:cxnSp>
        <p:nvCxnSpPr>
          <p:cNvPr id="968" name="Google Shape;968;p60"/>
          <p:cNvCxnSpPr>
            <a:stCxn id="966" idx="1"/>
          </p:cNvCxnSpPr>
          <p:nvPr/>
        </p:nvCxnSpPr>
        <p:spPr>
          <a:xfrm rot="10800000">
            <a:off x="4663875" y="2934300"/>
            <a:ext cx="663600" cy="5901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61"/>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OBSERVE </a:t>
            </a:r>
            <a:r>
              <a:rPr lang="en">
                <a:solidFill>
                  <a:schemeClr val="accent2"/>
                </a:solidFill>
              </a:rPr>
              <a:t>VIEW MODEL FUNCTION</a:t>
            </a:r>
            <a:endParaRPr>
              <a:solidFill>
                <a:schemeClr val="accent2"/>
              </a:solidFill>
            </a:endParaRPr>
          </a:p>
        </p:txBody>
      </p:sp>
      <p:sp>
        <p:nvSpPr>
          <p:cNvPr id="974" name="Google Shape;974;p6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49</a:t>
            </a:fld>
            <a:endParaRPr/>
          </a:p>
        </p:txBody>
      </p:sp>
      <p:sp>
        <p:nvSpPr>
          <p:cNvPr id="975" name="Google Shape;975;p61"/>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This function set actions for observer about how to handle the emitted data</a:t>
            </a:r>
            <a:endParaRPr/>
          </a:p>
          <a:p>
            <a:pPr marL="0" lvl="0" indent="0" algn="l" rtl="0">
              <a:spcBef>
                <a:spcPts val="600"/>
              </a:spcBef>
              <a:spcAft>
                <a:spcPts val="0"/>
              </a:spcAft>
              <a:buNone/>
            </a:pPr>
            <a:endParaRPr/>
          </a:p>
          <a:p>
            <a:pPr marL="0" lvl="0" indent="0" algn="l" rtl="0">
              <a:spcBef>
                <a:spcPts val="600"/>
              </a:spcBef>
              <a:spcAft>
                <a:spcPts val="0"/>
              </a:spcAft>
              <a:buNone/>
            </a:pPr>
            <a:r>
              <a:rPr lang="en">
                <a:latin typeface="Consolas"/>
                <a:ea typeface="Consolas"/>
                <a:cs typeface="Consolas"/>
                <a:sym typeface="Consolas"/>
              </a:rPr>
              <a:t>fun observeViewModel() {</a:t>
            </a:r>
            <a:endParaRPr>
              <a:latin typeface="Consolas"/>
              <a:ea typeface="Consolas"/>
              <a:cs typeface="Consolas"/>
              <a:sym typeface="Consolas"/>
            </a:endParaRPr>
          </a:p>
          <a:p>
            <a:pPr marL="0" lvl="0" indent="0" algn="l" rtl="0">
              <a:spcBef>
                <a:spcPts val="600"/>
              </a:spcBef>
              <a:spcAft>
                <a:spcPts val="0"/>
              </a:spcAft>
              <a:buNone/>
            </a:pPr>
            <a:r>
              <a:rPr lang="en">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16"/>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FRAGMENT </a:t>
            </a:r>
            <a:r>
              <a:rPr lang="en">
                <a:solidFill>
                  <a:schemeClr val="accent2"/>
                </a:solidFill>
              </a:rPr>
              <a:t>LIFECYCLES</a:t>
            </a:r>
            <a:endParaRPr>
              <a:solidFill>
                <a:schemeClr val="accent2"/>
              </a:solidFill>
            </a:endParaRPr>
          </a:p>
        </p:txBody>
      </p:sp>
      <p:sp>
        <p:nvSpPr>
          <p:cNvPr id="499" name="Google Shape;499;p16"/>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16"/>
          <p:cNvGrpSpPr/>
          <p:nvPr/>
        </p:nvGrpSpPr>
        <p:grpSpPr>
          <a:xfrm>
            <a:off x="3844549" y="3126201"/>
            <a:ext cx="599842" cy="589958"/>
            <a:chOff x="1244325" y="4999400"/>
            <a:chExt cx="444525" cy="437200"/>
          </a:xfrm>
        </p:grpSpPr>
        <p:sp>
          <p:nvSpPr>
            <p:cNvPr id="501" name="Google Shape;501;p16"/>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6"/>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6"/>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6"/>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6"/>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16"/>
          <p:cNvGrpSpPr/>
          <p:nvPr/>
        </p:nvGrpSpPr>
        <p:grpSpPr>
          <a:xfrm>
            <a:off x="5266889" y="3113863"/>
            <a:ext cx="409140" cy="420402"/>
            <a:chOff x="2605300" y="5003050"/>
            <a:chExt cx="418900" cy="430475"/>
          </a:xfrm>
        </p:grpSpPr>
        <p:sp>
          <p:nvSpPr>
            <p:cNvPr id="507" name="Google Shape;507;p16"/>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16"/>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512" name="Google Shape;512;p16"/>
          <p:cNvSpPr txBox="1">
            <a:spLocks noGrp="1"/>
          </p:cNvSpPr>
          <p:nvPr>
            <p:ph type="body" idx="4294967295"/>
          </p:nvPr>
        </p:nvSpPr>
        <p:spPr>
          <a:xfrm>
            <a:off x="4308525" y="1540175"/>
            <a:ext cx="37638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Fragment lifecycles more complex</a:t>
            </a:r>
            <a:endParaRPr/>
          </a:p>
          <a:p>
            <a:pPr marL="457200" lvl="0" indent="-355600" algn="l" rtl="0">
              <a:spcBef>
                <a:spcPts val="0"/>
              </a:spcBef>
              <a:spcAft>
                <a:spcPts val="0"/>
              </a:spcAft>
              <a:buSzPts val="2000"/>
              <a:buChar char="◉"/>
            </a:pPr>
            <a:r>
              <a:rPr lang="en"/>
              <a:t>Fragment must be attached first</a:t>
            </a:r>
            <a:endParaRPr/>
          </a:p>
          <a:p>
            <a:pPr marL="457200" lvl="0" indent="-355600" algn="l" rtl="0">
              <a:spcBef>
                <a:spcPts val="0"/>
              </a:spcBef>
              <a:spcAft>
                <a:spcPts val="0"/>
              </a:spcAft>
              <a:buSzPts val="2000"/>
              <a:buChar char="◉"/>
            </a:pPr>
            <a:r>
              <a:rPr lang="en"/>
              <a:t>At least need one activity to hold/handle a fragment</a:t>
            </a:r>
            <a:endParaRPr/>
          </a:p>
        </p:txBody>
      </p:sp>
      <p:pic>
        <p:nvPicPr>
          <p:cNvPr id="513" name="Google Shape;513;p16"/>
          <p:cNvPicPr preferRelativeResize="0"/>
          <p:nvPr/>
        </p:nvPicPr>
        <p:blipFill>
          <a:blip r:embed="rId3">
            <a:alphaModFix/>
          </a:blip>
          <a:stretch>
            <a:fillRect/>
          </a:stretch>
        </p:blipFill>
        <p:spPr>
          <a:xfrm>
            <a:off x="375075" y="625525"/>
            <a:ext cx="3596775" cy="427305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62"/>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OBSERVE </a:t>
            </a:r>
            <a:r>
              <a:rPr lang="en">
                <a:solidFill>
                  <a:schemeClr val="accent2"/>
                </a:solidFill>
              </a:rPr>
              <a:t>VIEW MODEL FUNCTION</a:t>
            </a:r>
            <a:endParaRPr>
              <a:solidFill>
                <a:schemeClr val="accent2"/>
              </a:solidFill>
            </a:endParaRPr>
          </a:p>
        </p:txBody>
      </p:sp>
      <p:sp>
        <p:nvSpPr>
          <p:cNvPr id="981" name="Google Shape;981;p6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50</a:t>
            </a:fld>
            <a:endParaRPr/>
          </a:p>
        </p:txBody>
      </p:sp>
      <p:sp>
        <p:nvSpPr>
          <p:cNvPr id="982" name="Google Shape;982;p62"/>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fun observeViewModel() {</a:t>
            </a:r>
            <a:br>
              <a:rPr lang="en" sz="1400">
                <a:latin typeface="Consolas"/>
                <a:ea typeface="Consolas"/>
                <a:cs typeface="Consolas"/>
                <a:sym typeface="Consolas"/>
              </a:rPr>
            </a:br>
            <a:r>
              <a:rPr lang="en" sz="1400">
                <a:latin typeface="Consolas"/>
                <a:ea typeface="Consolas"/>
                <a:cs typeface="Consolas"/>
                <a:sym typeface="Consolas"/>
              </a:rPr>
              <a:t>	</a:t>
            </a:r>
            <a:br>
              <a:rPr lang="en" sz="1400">
                <a:latin typeface="Consolas"/>
                <a:ea typeface="Consolas"/>
                <a:cs typeface="Consolas"/>
                <a:sym typeface="Consolas"/>
              </a:rPr>
            </a:br>
            <a:br>
              <a:rPr lang="en" sz="1400">
                <a:latin typeface="Consolas"/>
                <a:ea typeface="Consolas"/>
                <a:cs typeface="Consolas"/>
                <a:sym typeface="Consolas"/>
              </a:rPr>
            </a:br>
            <a:r>
              <a:rPr lang="en" sz="1400">
                <a:latin typeface="Consolas"/>
                <a:ea typeface="Consolas"/>
                <a:cs typeface="Consolas"/>
                <a:sym typeface="Consolas"/>
              </a:rPr>
              <a:t>	viewModel.studentsLD.observe(viewLifecycleOwner, Observer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studentListAdapter.updateStudentList(it)</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a:t>
            </a:r>
            <a:endParaRPr sz="1400">
              <a:latin typeface="Consolas"/>
              <a:ea typeface="Consolas"/>
              <a:cs typeface="Consolas"/>
              <a:sym typeface="Consolas"/>
            </a:endParaRPr>
          </a:p>
        </p:txBody>
      </p:sp>
      <p:sp>
        <p:nvSpPr>
          <p:cNvPr id="983" name="Google Shape;983;p62"/>
          <p:cNvSpPr txBox="1"/>
          <p:nvPr/>
        </p:nvSpPr>
        <p:spPr>
          <a:xfrm>
            <a:off x="2058400" y="3233675"/>
            <a:ext cx="3125100" cy="104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Source Sans Pro"/>
                <a:ea typeface="Source Sans Pro"/>
                <a:cs typeface="Source Sans Pro"/>
                <a:sym typeface="Source Sans Pro"/>
              </a:rPr>
              <a:t>Any program under the Observer function will be executed if needed (ie. </a:t>
            </a:r>
            <a:r>
              <a:rPr lang="en">
                <a:latin typeface="Source Sans Pro"/>
                <a:ea typeface="Source Sans Pro"/>
                <a:cs typeface="Source Sans Pro"/>
                <a:sym typeface="Source Sans Pro"/>
              </a:rPr>
              <a:t>activity state changed, configuration changed, etc)</a:t>
            </a:r>
            <a:endParaRPr dirty="0">
              <a:latin typeface="Source Sans Pro"/>
              <a:ea typeface="Source Sans Pro"/>
              <a:cs typeface="Source Sans Pro"/>
              <a:sym typeface="Source Sans Pro"/>
            </a:endParaRPr>
          </a:p>
        </p:txBody>
      </p:sp>
      <p:sp>
        <p:nvSpPr>
          <p:cNvPr id="984" name="Google Shape;984;p62"/>
          <p:cNvSpPr txBox="1"/>
          <p:nvPr/>
        </p:nvSpPr>
        <p:spPr>
          <a:xfrm>
            <a:off x="5769975" y="1311575"/>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observe function is used to “observe” Students data</a:t>
            </a:r>
            <a:endParaRPr>
              <a:latin typeface="Source Sans Pro"/>
              <a:ea typeface="Source Sans Pro"/>
              <a:cs typeface="Source Sans Pro"/>
              <a:sym typeface="Source Sans Pro"/>
            </a:endParaRPr>
          </a:p>
        </p:txBody>
      </p:sp>
      <p:cxnSp>
        <p:nvCxnSpPr>
          <p:cNvPr id="985" name="Google Shape;985;p62"/>
          <p:cNvCxnSpPr>
            <a:stCxn id="984" idx="1"/>
          </p:cNvCxnSpPr>
          <p:nvPr/>
        </p:nvCxnSpPr>
        <p:spPr>
          <a:xfrm flipH="1">
            <a:off x="3972075" y="1619375"/>
            <a:ext cx="1797900" cy="489300"/>
          </a:xfrm>
          <a:prstGeom prst="curvedConnector3">
            <a:avLst>
              <a:gd name="adj1" fmla="val 50000"/>
            </a:avLst>
          </a:prstGeom>
          <a:noFill/>
          <a:ln w="19050" cap="flat" cmpd="sng">
            <a:solidFill>
              <a:schemeClr val="accent5"/>
            </a:solidFill>
            <a:prstDash val="dash"/>
            <a:round/>
            <a:headEnd type="none" w="med" len="med"/>
            <a:tailEnd type="oval" w="med" len="med"/>
          </a:ln>
        </p:spPr>
      </p:cxnSp>
      <p:sp>
        <p:nvSpPr>
          <p:cNvPr id="986" name="Google Shape;986;p62"/>
          <p:cNvSpPr txBox="1"/>
          <p:nvPr/>
        </p:nvSpPr>
        <p:spPr>
          <a:xfrm>
            <a:off x="5346000" y="3233675"/>
            <a:ext cx="3125100" cy="104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Students LiveData (observable) attached to this fragment (observer). Every time observer changes its state, the observable emit the data</a:t>
            </a:r>
            <a:endParaRPr>
              <a:latin typeface="Source Sans Pro"/>
              <a:ea typeface="Source Sans Pro"/>
              <a:cs typeface="Source Sans Pro"/>
              <a:sym typeface="Source Sans Pro"/>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p63"/>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OBSERVE </a:t>
            </a:r>
            <a:r>
              <a:rPr lang="en">
                <a:solidFill>
                  <a:schemeClr val="accent2"/>
                </a:solidFill>
              </a:rPr>
              <a:t>VIEW MODEL FUNCTION</a:t>
            </a:r>
            <a:endParaRPr>
              <a:solidFill>
                <a:schemeClr val="accent2"/>
              </a:solidFill>
            </a:endParaRPr>
          </a:p>
        </p:txBody>
      </p:sp>
      <p:sp>
        <p:nvSpPr>
          <p:cNvPr id="992" name="Google Shape;992;p6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51</a:t>
            </a:fld>
            <a:endParaRPr/>
          </a:p>
        </p:txBody>
      </p:sp>
      <p:sp>
        <p:nvSpPr>
          <p:cNvPr id="993" name="Google Shape;993;p63"/>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 viewModel.studentLoadErrorLD.observe(viewLifecycleOwner, Observer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if(it == true)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txtError.visibility = View.VISIBLE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 else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txtError.visibility = View.GONE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p:txBody>
      </p:sp>
      <p:sp>
        <p:nvSpPr>
          <p:cNvPr id="994" name="Google Shape;994;p63"/>
          <p:cNvSpPr txBox="1"/>
          <p:nvPr/>
        </p:nvSpPr>
        <p:spPr>
          <a:xfrm>
            <a:off x="5256750" y="3233675"/>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observe “loading error” livedata. For now its just use dummy data</a:t>
            </a:r>
            <a:endParaRPr>
              <a:latin typeface="Source Sans Pro"/>
              <a:ea typeface="Source Sans Pro"/>
              <a:cs typeface="Source Sans Pro"/>
              <a:sym typeface="Source Sans Pro"/>
            </a:endParaRPr>
          </a:p>
        </p:txBody>
      </p:sp>
      <p:cxnSp>
        <p:nvCxnSpPr>
          <p:cNvPr id="995" name="Google Shape;995;p63"/>
          <p:cNvCxnSpPr>
            <a:stCxn id="994" idx="1"/>
          </p:cNvCxnSpPr>
          <p:nvPr/>
        </p:nvCxnSpPr>
        <p:spPr>
          <a:xfrm rot="10800000">
            <a:off x="3659550" y="2978975"/>
            <a:ext cx="1597200" cy="5625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64"/>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OBSERVE </a:t>
            </a:r>
            <a:r>
              <a:rPr lang="en">
                <a:solidFill>
                  <a:schemeClr val="accent2"/>
                </a:solidFill>
              </a:rPr>
              <a:t>VIEW MODEL FUNCTION</a:t>
            </a:r>
            <a:endParaRPr>
              <a:solidFill>
                <a:schemeClr val="accent2"/>
              </a:solidFill>
            </a:endParaRPr>
          </a:p>
        </p:txBody>
      </p:sp>
      <p:sp>
        <p:nvSpPr>
          <p:cNvPr id="1001" name="Google Shape;1001;p6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52</a:t>
            </a:fld>
            <a:endParaRPr/>
          </a:p>
        </p:txBody>
      </p:sp>
      <p:sp>
        <p:nvSpPr>
          <p:cNvPr id="1002" name="Google Shape;1002;p64"/>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a:latin typeface="Consolas"/>
                <a:ea typeface="Consolas"/>
                <a:cs typeface="Consolas"/>
                <a:sym typeface="Consolas"/>
              </a:rPr>
              <a:t> viewModel.loadingLD.observe(viewLifecycleOwner, Observer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if(it == true)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recView.visibility = View.GONE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progressLoad.visibility = View.VISIBLE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 else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recView.visibility = View.VISIBLE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progressLoad.visibility = View.GONE</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a:t>
            </a:r>
            <a:endParaRPr sz="1400">
              <a:latin typeface="Consolas"/>
              <a:ea typeface="Consolas"/>
              <a:cs typeface="Consolas"/>
              <a:sym typeface="Consolas"/>
            </a:endParaRPr>
          </a:p>
          <a:p>
            <a:pPr marL="0" lvl="0" indent="0" algn="l" rtl="0">
              <a:spcBef>
                <a:spcPts val="600"/>
              </a:spcBef>
              <a:spcAft>
                <a:spcPts val="0"/>
              </a:spcAft>
              <a:buNone/>
            </a:pPr>
            <a:r>
              <a:rPr lang="en" sz="1400">
                <a:latin typeface="Consolas"/>
                <a:ea typeface="Consolas"/>
                <a:cs typeface="Consolas"/>
                <a:sym typeface="Consolas"/>
              </a:rPr>
              <a:t>        })</a:t>
            </a:r>
            <a:endParaRPr sz="1400">
              <a:latin typeface="Consolas"/>
              <a:ea typeface="Consolas"/>
              <a:cs typeface="Consolas"/>
              <a:sym typeface="Consolas"/>
            </a:endParaRPr>
          </a:p>
          <a:p>
            <a:pPr marL="0" lvl="0" indent="0" algn="l" rtl="0">
              <a:spcBef>
                <a:spcPts val="600"/>
              </a:spcBef>
              <a:spcAft>
                <a:spcPts val="0"/>
              </a:spcAft>
              <a:buNone/>
            </a:pPr>
            <a:endParaRPr sz="1400">
              <a:latin typeface="Consolas"/>
              <a:ea typeface="Consolas"/>
              <a:cs typeface="Consolas"/>
              <a:sym typeface="Consolas"/>
            </a:endParaRPr>
          </a:p>
        </p:txBody>
      </p:sp>
      <p:sp>
        <p:nvSpPr>
          <p:cNvPr id="1003" name="Google Shape;1003;p64"/>
          <p:cNvSpPr txBox="1"/>
          <p:nvPr/>
        </p:nvSpPr>
        <p:spPr>
          <a:xfrm>
            <a:off x="5067075" y="3825000"/>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observe “loading” livedata. For now its just use dummy data</a:t>
            </a:r>
            <a:endParaRPr>
              <a:latin typeface="Source Sans Pro"/>
              <a:ea typeface="Source Sans Pro"/>
              <a:cs typeface="Source Sans Pro"/>
              <a:sym typeface="Source Sans Pro"/>
            </a:endParaRPr>
          </a:p>
        </p:txBody>
      </p:sp>
      <p:cxnSp>
        <p:nvCxnSpPr>
          <p:cNvPr id="1004" name="Google Shape;1004;p64"/>
          <p:cNvCxnSpPr>
            <a:stCxn id="1003" idx="1"/>
          </p:cNvCxnSpPr>
          <p:nvPr/>
        </p:nvCxnSpPr>
        <p:spPr>
          <a:xfrm rot="10800000">
            <a:off x="3469875" y="3570300"/>
            <a:ext cx="1597200" cy="5625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65"/>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HOMEWORK</a:t>
            </a:r>
            <a:endParaRPr/>
          </a:p>
        </p:txBody>
      </p:sp>
      <p:sp>
        <p:nvSpPr>
          <p:cNvPr id="1010" name="Google Shape;1010;p65"/>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a:solidFill>
                  <a:srgbClr val="3C78D8"/>
                </a:solidFill>
                <a:latin typeface="Oswald"/>
                <a:ea typeface="Oswald"/>
                <a:cs typeface="Oswald"/>
                <a:sym typeface="Oswald"/>
              </a:rPr>
              <a:t>6</a:t>
            </a:r>
            <a:endParaRPr sz="12000">
              <a:solidFill>
                <a:srgbClr val="3C78D8"/>
              </a:solidFill>
            </a:endParaRPr>
          </a:p>
        </p:txBody>
      </p:sp>
      <p:sp>
        <p:nvSpPr>
          <p:cNvPr id="1011" name="Google Shape;1011;p6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6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t>
            </a:r>
            <a:r>
              <a:rPr lang="en">
                <a:solidFill>
                  <a:schemeClr val="accent2"/>
                </a:solidFill>
              </a:rPr>
              <a:t>VIEW MODEL</a:t>
            </a:r>
            <a:endParaRPr>
              <a:solidFill>
                <a:schemeClr val="accent2"/>
              </a:solidFill>
            </a:endParaRPr>
          </a:p>
        </p:txBody>
      </p:sp>
      <p:sp>
        <p:nvSpPr>
          <p:cNvPr id="1017" name="Google Shape;1017;p6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54</a:t>
            </a:fld>
            <a:endParaRPr/>
          </a:p>
        </p:txBody>
      </p:sp>
      <p:sp>
        <p:nvSpPr>
          <p:cNvPr id="1018" name="Google Shape;1018;p66"/>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Create new ViewModel to handle the StudentDetailFragment</a:t>
            </a:r>
            <a:endParaRPr dirty="0"/>
          </a:p>
          <a:p>
            <a:pPr marL="457200" lvl="0" indent="-355600" algn="l" rtl="0">
              <a:spcBef>
                <a:spcPts val="0"/>
              </a:spcBef>
              <a:spcAft>
                <a:spcPts val="0"/>
              </a:spcAft>
              <a:buSzPts val="2000"/>
              <a:buChar char="◉"/>
            </a:pPr>
            <a:r>
              <a:rPr lang="en" dirty="0"/>
              <a:t>Name it as “DetailViewModel.kt”</a:t>
            </a:r>
            <a:endParaRPr dirty="0"/>
          </a:p>
          <a:p>
            <a:pPr marL="0" lvl="0" indent="0" algn="l" rtl="0">
              <a:spcBef>
                <a:spcPts val="600"/>
              </a:spcBef>
              <a:spcAft>
                <a:spcPts val="0"/>
              </a:spcAft>
              <a:buNone/>
            </a:pPr>
            <a:br>
              <a:rPr lang="en" sz="1400" dirty="0">
                <a:latin typeface="Consolas"/>
                <a:ea typeface="Consolas"/>
                <a:cs typeface="Consolas"/>
                <a:sym typeface="Consolas"/>
              </a:rPr>
            </a:br>
            <a:r>
              <a:rPr lang="en" sz="1400" dirty="0">
                <a:latin typeface="Consolas"/>
                <a:ea typeface="Consolas"/>
                <a:cs typeface="Consolas"/>
                <a:sym typeface="Consolas"/>
              </a:rPr>
              <a:t>class DetailViewModel:ViewModel()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val studentLD = MutableLiveData&lt;Student&gt;()</a:t>
            </a:r>
            <a:endParaRPr sz="1400" dirty="0">
              <a:latin typeface="Consolas"/>
              <a:ea typeface="Consolas"/>
              <a:cs typeface="Consolas"/>
              <a:sym typeface="Consolas"/>
            </a:endParaRPr>
          </a:p>
          <a:p>
            <a:pPr marL="0" lvl="0" indent="0" algn="l" rtl="0">
              <a:spcBef>
                <a:spcPts val="600"/>
              </a:spcBef>
              <a:spcAft>
                <a:spcPts val="0"/>
              </a:spcAft>
              <a:buNone/>
            </a:pP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a:p>
            <a:pPr marL="0" lvl="0" indent="0" algn="l" rtl="0">
              <a:spcBef>
                <a:spcPts val="600"/>
              </a:spcBef>
              <a:spcAft>
                <a:spcPts val="0"/>
              </a:spcAft>
              <a:buNone/>
            </a:pPr>
            <a:endParaRPr dirty="0"/>
          </a:p>
        </p:txBody>
      </p:sp>
      <p:sp>
        <p:nvSpPr>
          <p:cNvPr id="1019" name="Google Shape;1019;p66"/>
          <p:cNvSpPr txBox="1"/>
          <p:nvPr/>
        </p:nvSpPr>
        <p:spPr>
          <a:xfrm>
            <a:off x="3449275" y="3233675"/>
            <a:ext cx="3125100" cy="615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This DetailViewModel only handle single Student Data</a:t>
            </a:r>
            <a:endParaRPr>
              <a:latin typeface="Source Sans Pro"/>
              <a:ea typeface="Source Sans Pro"/>
              <a:cs typeface="Source Sans Pro"/>
              <a:sym typeface="Source Sans Pro"/>
            </a:endParaRPr>
          </a:p>
        </p:txBody>
      </p:sp>
      <p:cxnSp>
        <p:nvCxnSpPr>
          <p:cNvPr id="1020" name="Google Shape;1020;p66"/>
          <p:cNvCxnSpPr>
            <a:endCxn id="1019" idx="1"/>
          </p:cNvCxnSpPr>
          <p:nvPr/>
        </p:nvCxnSpPr>
        <p:spPr>
          <a:xfrm>
            <a:off x="2655475" y="2945375"/>
            <a:ext cx="793800" cy="5961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6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FETCH </a:t>
            </a:r>
            <a:r>
              <a:rPr lang="en">
                <a:solidFill>
                  <a:schemeClr val="accent2"/>
                </a:solidFill>
              </a:rPr>
              <a:t>FUNCTION</a:t>
            </a:r>
            <a:endParaRPr>
              <a:solidFill>
                <a:schemeClr val="accent2"/>
              </a:solidFill>
            </a:endParaRPr>
          </a:p>
        </p:txBody>
      </p:sp>
      <p:sp>
        <p:nvSpPr>
          <p:cNvPr id="1026" name="Google Shape;1026;p6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55</a:t>
            </a:fld>
            <a:endParaRPr/>
          </a:p>
        </p:txBody>
      </p:sp>
      <p:sp>
        <p:nvSpPr>
          <p:cNvPr id="1027" name="Google Shape;1027;p67"/>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dirty="0"/>
              <a:t>Create fetch function (it has same function like “refresh”)</a:t>
            </a:r>
            <a:endParaRPr dirty="0"/>
          </a:p>
          <a:p>
            <a:pPr marL="0" lvl="0" indent="0" algn="l" rtl="0">
              <a:spcBef>
                <a:spcPts val="600"/>
              </a:spcBef>
              <a:spcAft>
                <a:spcPts val="0"/>
              </a:spcAft>
              <a:buNone/>
            </a:pPr>
            <a:br>
              <a:rPr lang="en" sz="1400" dirty="0">
                <a:latin typeface="Consolas"/>
                <a:ea typeface="Consolas"/>
                <a:cs typeface="Consolas"/>
                <a:sym typeface="Consolas"/>
              </a:rPr>
            </a:br>
            <a:r>
              <a:rPr lang="en" sz="1400" dirty="0">
                <a:latin typeface="Consolas"/>
                <a:ea typeface="Consolas"/>
                <a:cs typeface="Consolas"/>
                <a:sym typeface="Consolas"/>
              </a:rPr>
              <a:t>class DetailViewModel:ViewModel()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val studentLD = MutableLiveData&lt;Student&gt;()</a:t>
            </a:r>
            <a:endParaRPr sz="1400" dirty="0">
              <a:latin typeface="Consolas"/>
              <a:ea typeface="Consolas"/>
              <a:cs typeface="Consolas"/>
              <a:sym typeface="Consolas"/>
            </a:endParaRPr>
          </a:p>
          <a:p>
            <a:pPr marL="0" lvl="0" indent="0" algn="l" rtl="0">
              <a:spcBef>
                <a:spcPts val="600"/>
              </a:spcBef>
              <a:spcAft>
                <a:spcPts val="0"/>
              </a:spcAft>
              <a:buNone/>
            </a:pP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fun fetch()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val student1 = Student("16055","Nonie","1998/03/28","5718444778",</a:t>
            </a:r>
            <a:br>
              <a:rPr lang="en" sz="1400" dirty="0">
                <a:latin typeface="Consolas"/>
                <a:ea typeface="Consolas"/>
                <a:cs typeface="Consolas"/>
                <a:sym typeface="Consolas"/>
              </a:rPr>
            </a:br>
            <a:r>
              <a:rPr lang="en" sz="1400" dirty="0">
                <a:latin typeface="Consolas"/>
                <a:ea typeface="Consolas"/>
                <a:cs typeface="Consolas"/>
                <a:sym typeface="Consolas"/>
              </a:rPr>
              <a:t>					"http://dummyimage.com/75x100.jpg/cc0000/ffffff")</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studentLD.value = student1</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    }</a:t>
            </a:r>
            <a:endParaRPr sz="1400" dirty="0">
              <a:latin typeface="Consolas"/>
              <a:ea typeface="Consolas"/>
              <a:cs typeface="Consolas"/>
              <a:sym typeface="Consolas"/>
            </a:endParaRPr>
          </a:p>
          <a:p>
            <a:pPr marL="0" lvl="0" indent="0" algn="l" rtl="0">
              <a:spcBef>
                <a:spcPts val="600"/>
              </a:spcBef>
              <a:spcAft>
                <a:spcPts val="0"/>
              </a:spcAft>
              <a:buNone/>
            </a:pPr>
            <a:r>
              <a:rPr lang="en" sz="1400" dirty="0">
                <a:latin typeface="Consolas"/>
                <a:ea typeface="Consolas"/>
                <a:cs typeface="Consolas"/>
                <a:sym typeface="Consolas"/>
              </a:rPr>
              <a:t>}</a:t>
            </a:r>
            <a:endParaRPr sz="1400" dirty="0">
              <a:latin typeface="Consolas"/>
              <a:ea typeface="Consolas"/>
              <a:cs typeface="Consolas"/>
              <a:sym typeface="Consolas"/>
            </a:endParaRPr>
          </a:p>
          <a:p>
            <a:pPr marL="0" lvl="0" indent="0" algn="l" rtl="0">
              <a:spcBef>
                <a:spcPts val="600"/>
              </a:spcBef>
              <a:spcAft>
                <a:spcPts val="0"/>
              </a:spcAft>
              <a:buNone/>
            </a:pPr>
            <a:endParaRPr sz="1400" dirty="0">
              <a:latin typeface="Consolas"/>
              <a:ea typeface="Consolas"/>
              <a:cs typeface="Consolas"/>
              <a:sym typeface="Consolas"/>
            </a:endParaRPr>
          </a:p>
          <a:p>
            <a:pPr marL="0" lvl="0" indent="0" algn="l" rtl="0">
              <a:spcBef>
                <a:spcPts val="600"/>
              </a:spcBef>
              <a:spcAft>
                <a:spcPts val="0"/>
              </a:spcAft>
              <a:buNone/>
            </a:pPr>
            <a:endParaRPr dirty="0"/>
          </a:p>
        </p:txBody>
      </p:sp>
      <p:sp>
        <p:nvSpPr>
          <p:cNvPr id="1028" name="Google Shape;1028;p67"/>
          <p:cNvSpPr txBox="1"/>
          <p:nvPr/>
        </p:nvSpPr>
        <p:spPr>
          <a:xfrm>
            <a:off x="5824150" y="2475200"/>
            <a:ext cx="3125100" cy="400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Prepare single dummy data student</a:t>
            </a:r>
            <a:endParaRPr>
              <a:latin typeface="Source Sans Pro"/>
              <a:ea typeface="Source Sans Pro"/>
              <a:cs typeface="Source Sans Pro"/>
              <a:sym typeface="Source Sans Pro"/>
            </a:endParaRPr>
          </a:p>
        </p:txBody>
      </p:sp>
      <p:cxnSp>
        <p:nvCxnSpPr>
          <p:cNvPr id="1029" name="Google Shape;1029;p67"/>
          <p:cNvCxnSpPr>
            <a:endCxn id="1028" idx="1"/>
          </p:cNvCxnSpPr>
          <p:nvPr/>
        </p:nvCxnSpPr>
        <p:spPr>
          <a:xfrm rot="10800000" flipH="1">
            <a:off x="4998550" y="2675300"/>
            <a:ext cx="825600" cy="518700"/>
          </a:xfrm>
          <a:prstGeom prst="curvedConnector3">
            <a:avLst>
              <a:gd name="adj1" fmla="val 50000"/>
            </a:avLst>
          </a:prstGeom>
          <a:noFill/>
          <a:ln w="19050" cap="flat" cmpd="sng">
            <a:solidFill>
              <a:schemeClr val="accent5"/>
            </a:solidFill>
            <a:prstDash val="dash"/>
            <a:round/>
            <a:headEnd type="none" w="med" len="med"/>
            <a:tailEnd type="oval"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6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USE THE DETAIL </a:t>
            </a:r>
            <a:r>
              <a:rPr lang="en">
                <a:solidFill>
                  <a:schemeClr val="accent2"/>
                </a:solidFill>
              </a:rPr>
              <a:t>VIEW MODEL</a:t>
            </a:r>
            <a:endParaRPr>
              <a:solidFill>
                <a:schemeClr val="accent2"/>
              </a:solidFill>
            </a:endParaRPr>
          </a:p>
        </p:txBody>
      </p:sp>
      <p:sp>
        <p:nvSpPr>
          <p:cNvPr id="1035" name="Google Shape;1035;p6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56</a:t>
            </a:fld>
            <a:endParaRPr/>
          </a:p>
        </p:txBody>
      </p:sp>
      <p:sp>
        <p:nvSpPr>
          <p:cNvPr id="1036" name="Google Shape;1036;p68"/>
          <p:cNvSpPr txBox="1">
            <a:spLocks noGrp="1"/>
          </p:cNvSpPr>
          <p:nvPr>
            <p:ph type="body" idx="1"/>
          </p:nvPr>
        </p:nvSpPr>
        <p:spPr>
          <a:xfrm>
            <a:off x="1075850" y="1311575"/>
            <a:ext cx="5529300" cy="192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Your job is to use this new view model in StudentDetailFragment</a:t>
            </a:r>
            <a:endParaRPr/>
          </a:p>
          <a:p>
            <a:pPr marL="0" lvl="0" indent="0" algn="l" rtl="0">
              <a:spcBef>
                <a:spcPts val="600"/>
              </a:spcBef>
              <a:spcAft>
                <a:spcPts val="0"/>
              </a:spcAft>
              <a:buNone/>
            </a:pPr>
            <a:endParaRPr/>
          </a:p>
          <a:p>
            <a:pPr marL="0" lvl="0" indent="0" algn="l" rtl="0">
              <a:spcBef>
                <a:spcPts val="600"/>
              </a:spcBef>
              <a:spcAft>
                <a:spcPts val="0"/>
              </a:spcAft>
              <a:buNone/>
            </a:pPr>
            <a:r>
              <a:rPr lang="en"/>
              <a:t>Hints:</a:t>
            </a:r>
            <a:endParaRPr/>
          </a:p>
          <a:p>
            <a:pPr marL="0" lvl="0" indent="0" algn="l" rtl="0">
              <a:spcBef>
                <a:spcPts val="600"/>
              </a:spcBef>
              <a:spcAft>
                <a:spcPts val="0"/>
              </a:spcAft>
              <a:buNone/>
            </a:pPr>
            <a:r>
              <a:rPr lang="en"/>
              <a:t>- call fetch function in StudentDetailFragment.kt</a:t>
            </a:r>
            <a:endParaRPr/>
          </a:p>
          <a:p>
            <a:pPr marL="0" lvl="0" indent="0" algn="l" rtl="0">
              <a:spcBef>
                <a:spcPts val="600"/>
              </a:spcBef>
              <a:spcAft>
                <a:spcPts val="0"/>
              </a:spcAft>
              <a:buNone/>
            </a:pPr>
            <a:r>
              <a:rPr lang="en"/>
              <a:t>- make observer for the “Student” livedata</a:t>
            </a:r>
            <a:endParaRPr/>
          </a:p>
          <a:p>
            <a:pPr marL="0" lvl="0" indent="0" algn="l" rtl="0">
              <a:spcBef>
                <a:spcPts val="600"/>
              </a:spcBef>
              <a:spcAft>
                <a:spcPts val="0"/>
              </a:spcAft>
              <a:buNone/>
            </a:pPr>
            <a:r>
              <a:rPr lang="en"/>
              <a:t>- Ignore button update</a:t>
            </a:r>
            <a:endParaRPr/>
          </a:p>
          <a:p>
            <a:pPr marL="0" lvl="0" indent="0" algn="l" rtl="0">
              <a:spcBef>
                <a:spcPts val="600"/>
              </a:spcBef>
              <a:spcAft>
                <a:spcPts val="0"/>
              </a:spcAft>
              <a:buNone/>
            </a:pPr>
            <a:r>
              <a:rPr lang="en"/>
              <a:t>- use setText method to change the edit text value  </a:t>
            </a:r>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
        <p:nvSpPr>
          <p:cNvPr id="1037" name="Google Shape;1037;p68"/>
          <p:cNvSpPr/>
          <p:nvPr/>
        </p:nvSpPr>
        <p:spPr>
          <a:xfrm>
            <a:off x="6688160" y="434025"/>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FFFFF"/>
          </a:solidFill>
          <a:ln w="9525" cap="flat" cmpd="sng">
            <a:solidFill>
              <a:srgbClr val="28324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8" name="Google Shape;1038;p68"/>
          <p:cNvPicPr preferRelativeResize="0"/>
          <p:nvPr/>
        </p:nvPicPr>
        <p:blipFill>
          <a:blip r:embed="rId3">
            <a:alphaModFix/>
          </a:blip>
          <a:stretch>
            <a:fillRect/>
          </a:stretch>
        </p:blipFill>
        <p:spPr>
          <a:xfrm>
            <a:off x="6783625" y="773175"/>
            <a:ext cx="1908254" cy="338897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p69"/>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DUE </a:t>
            </a:r>
            <a:r>
              <a:rPr lang="en">
                <a:solidFill>
                  <a:schemeClr val="accent2"/>
                </a:solidFill>
              </a:rPr>
              <a:t>DATE</a:t>
            </a:r>
            <a:endParaRPr>
              <a:solidFill>
                <a:schemeClr val="accent2"/>
              </a:solidFill>
            </a:endParaRPr>
          </a:p>
        </p:txBody>
      </p:sp>
      <p:sp>
        <p:nvSpPr>
          <p:cNvPr id="1044" name="Google Shape;1044;p6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57</a:t>
            </a:fld>
            <a:endParaRPr/>
          </a:p>
        </p:txBody>
      </p:sp>
      <p:sp>
        <p:nvSpPr>
          <p:cNvPr id="1045" name="Google Shape;1045;p69"/>
          <p:cNvSpPr txBox="1">
            <a:spLocks noGrp="1"/>
          </p:cNvSpPr>
          <p:nvPr>
            <p:ph type="body" idx="1"/>
          </p:nvPr>
        </p:nvSpPr>
        <p:spPr>
          <a:xfrm>
            <a:off x="1075850" y="1311575"/>
            <a:ext cx="7541400" cy="19221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 dirty="0"/>
              <a:t>You must commit + push not exceeding the date (see the due date on ULS)</a:t>
            </a:r>
            <a:endParaRPr dirty="0"/>
          </a:p>
          <a:p>
            <a:pPr marL="457200" lvl="0" indent="-355600" algn="l" rtl="0">
              <a:spcBef>
                <a:spcPts val="0"/>
              </a:spcBef>
              <a:spcAft>
                <a:spcPts val="0"/>
              </a:spcAft>
              <a:buSzPts val="2000"/>
              <a:buChar char="◉"/>
            </a:pPr>
            <a:r>
              <a:rPr lang="en" dirty="0"/>
              <a:t>Submit the github link to ULS</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70"/>
          <p:cNvSpPr txBox="1">
            <a:spLocks noGrp="1"/>
          </p:cNvSpPr>
          <p:nvPr>
            <p:ph type="ctrTitle" idx="4294967295"/>
          </p:nvPr>
        </p:nvSpPr>
        <p:spPr>
          <a:xfrm>
            <a:off x="1275150" y="1278550"/>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a:t>THANKS!</a:t>
            </a:r>
            <a:endParaRPr sz="10000"/>
          </a:p>
        </p:txBody>
      </p:sp>
      <p:sp>
        <p:nvSpPr>
          <p:cNvPr id="1051" name="Google Shape;1051;p70"/>
          <p:cNvSpPr txBox="1">
            <a:spLocks noGrp="1"/>
          </p:cNvSpPr>
          <p:nvPr>
            <p:ph type="subTitle" idx="4294967295"/>
          </p:nvPr>
        </p:nvSpPr>
        <p:spPr>
          <a:xfrm>
            <a:off x="1275150" y="2325749"/>
            <a:ext cx="6593700" cy="1680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a:t>Any questions?</a:t>
            </a:r>
            <a:endParaRPr sz="3600" b="1"/>
          </a:p>
          <a:p>
            <a:pPr marL="0" lvl="0" indent="0" algn="ctr" rtl="0">
              <a:spcBef>
                <a:spcPts val="600"/>
              </a:spcBef>
              <a:spcAft>
                <a:spcPts val="0"/>
              </a:spcAft>
              <a:buNone/>
            </a:pPr>
            <a:r>
              <a:rPr lang="en"/>
              <a:t>You can find me at</a:t>
            </a:r>
            <a:endParaRPr/>
          </a:p>
          <a:p>
            <a:pPr marL="0" lvl="0" indent="0" algn="ctr" rtl="0">
              <a:spcBef>
                <a:spcPts val="600"/>
              </a:spcBef>
              <a:spcAft>
                <a:spcPts val="0"/>
              </a:spcAft>
              <a:buNone/>
            </a:pPr>
            <a:r>
              <a:rPr lang="en"/>
              <a:t>andre@staff.ubaya.ac.id</a:t>
            </a:r>
            <a:endParaRPr/>
          </a:p>
          <a:p>
            <a:pPr marL="0" lvl="0" indent="0" algn="ctr" rtl="0">
              <a:spcBef>
                <a:spcPts val="600"/>
              </a:spcBef>
              <a:spcAft>
                <a:spcPts val="0"/>
              </a:spcAft>
              <a:buNone/>
            </a:pPr>
            <a:endParaRPr sz="3600" b="1"/>
          </a:p>
        </p:txBody>
      </p:sp>
      <p:sp>
        <p:nvSpPr>
          <p:cNvPr id="1052" name="Google Shape;1052;p7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7"/>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COMPLEX </a:t>
            </a:r>
            <a:r>
              <a:rPr lang="en">
                <a:solidFill>
                  <a:schemeClr val="accent2"/>
                </a:solidFill>
              </a:rPr>
              <a:t>MICRO MANAGEMENT</a:t>
            </a:r>
            <a:r>
              <a:rPr lang="en"/>
              <a:t> </a:t>
            </a:r>
            <a:endParaRPr>
              <a:solidFill>
                <a:schemeClr val="accent2"/>
              </a:solidFill>
            </a:endParaRPr>
          </a:p>
        </p:txBody>
      </p:sp>
      <p:sp>
        <p:nvSpPr>
          <p:cNvPr id="519" name="Google Shape;519;p17"/>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17"/>
          <p:cNvGrpSpPr/>
          <p:nvPr/>
        </p:nvGrpSpPr>
        <p:grpSpPr>
          <a:xfrm>
            <a:off x="3844549" y="3126201"/>
            <a:ext cx="599842" cy="589958"/>
            <a:chOff x="1244325" y="4999400"/>
            <a:chExt cx="444525" cy="437200"/>
          </a:xfrm>
        </p:grpSpPr>
        <p:sp>
          <p:nvSpPr>
            <p:cNvPr id="521" name="Google Shape;521;p17"/>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7"/>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7"/>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7"/>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7"/>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17"/>
          <p:cNvGrpSpPr/>
          <p:nvPr/>
        </p:nvGrpSpPr>
        <p:grpSpPr>
          <a:xfrm>
            <a:off x="5266889" y="3113863"/>
            <a:ext cx="409140" cy="420402"/>
            <a:chOff x="2605300" y="5003050"/>
            <a:chExt cx="418900" cy="430475"/>
          </a:xfrm>
        </p:grpSpPr>
        <p:sp>
          <p:nvSpPr>
            <p:cNvPr id="527" name="Google Shape;527;p17"/>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7"/>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7"/>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17"/>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532" name="Google Shape;532;p17"/>
          <p:cNvSpPr txBox="1">
            <a:spLocks noGrp="1"/>
          </p:cNvSpPr>
          <p:nvPr>
            <p:ph type="body" idx="4294967295"/>
          </p:nvPr>
        </p:nvSpPr>
        <p:spPr>
          <a:xfrm>
            <a:off x="1075850" y="1540175"/>
            <a:ext cx="69966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Handle asynchronous calls</a:t>
            </a:r>
            <a:endParaRPr/>
          </a:p>
          <a:p>
            <a:pPr marL="457200" lvl="0" indent="-355600" algn="l" rtl="0">
              <a:spcBef>
                <a:spcPts val="0"/>
              </a:spcBef>
              <a:spcAft>
                <a:spcPts val="0"/>
              </a:spcAft>
              <a:buSzPts val="2000"/>
              <a:buChar char="◉"/>
            </a:pPr>
            <a:r>
              <a:rPr lang="en"/>
              <a:t>Handle configuration changes</a:t>
            </a:r>
            <a:endParaRPr/>
          </a:p>
          <a:p>
            <a:pPr marL="457200" lvl="0" indent="-355600" algn="l" rtl="0">
              <a:spcBef>
                <a:spcPts val="0"/>
              </a:spcBef>
              <a:spcAft>
                <a:spcPts val="0"/>
              </a:spcAft>
              <a:buSzPts val="2000"/>
              <a:buChar char="◉"/>
            </a:pPr>
            <a:r>
              <a:rPr lang="en"/>
              <a:t>Data update</a:t>
            </a:r>
            <a:endParaRPr/>
          </a:p>
          <a:p>
            <a:pPr marL="457200" lvl="0" indent="-355600" algn="l" rtl="0">
              <a:spcBef>
                <a:spcPts val="0"/>
              </a:spcBef>
              <a:spcAft>
                <a:spcPts val="0"/>
              </a:spcAft>
              <a:buSzPts val="2000"/>
              <a:buChar char="◉"/>
            </a:pPr>
            <a:r>
              <a:rPr lang="en"/>
              <a:t>Memory leak problem</a:t>
            </a:r>
            <a:endParaRPr/>
          </a:p>
          <a:p>
            <a:pPr marL="0" lvl="0" indent="0" algn="l" rtl="0">
              <a:spcBef>
                <a:spcPts val="600"/>
              </a:spcBef>
              <a:spcAft>
                <a:spcPts val="0"/>
              </a:spcAft>
              <a:buNone/>
            </a:pPr>
            <a:r>
              <a:rPr lang="en"/>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pic>
        <p:nvPicPr>
          <p:cNvPr id="537" name="Google Shape;537;p18"/>
          <p:cNvPicPr preferRelativeResize="0"/>
          <p:nvPr/>
        </p:nvPicPr>
        <p:blipFill>
          <a:blip r:embed="rId3">
            <a:alphaModFix/>
          </a:blip>
          <a:stretch>
            <a:fillRect/>
          </a:stretch>
        </p:blipFill>
        <p:spPr>
          <a:xfrm>
            <a:off x="-421875" y="865275"/>
            <a:ext cx="5824325" cy="3754975"/>
          </a:xfrm>
          <a:prstGeom prst="rect">
            <a:avLst/>
          </a:prstGeom>
          <a:noFill/>
          <a:ln>
            <a:noFill/>
          </a:ln>
        </p:spPr>
      </p:pic>
      <p:sp>
        <p:nvSpPr>
          <p:cNvPr id="538" name="Google Shape;538;p18"/>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VIEWMODEL </a:t>
            </a:r>
            <a:r>
              <a:rPr lang="en">
                <a:solidFill>
                  <a:schemeClr val="accent2"/>
                </a:solidFill>
              </a:rPr>
              <a:t>LIFECYCLES</a:t>
            </a:r>
            <a:endParaRPr>
              <a:solidFill>
                <a:schemeClr val="accent2"/>
              </a:solidFill>
            </a:endParaRPr>
          </a:p>
        </p:txBody>
      </p:sp>
      <p:grpSp>
        <p:nvGrpSpPr>
          <p:cNvPr id="539" name="Google Shape;539;p18"/>
          <p:cNvGrpSpPr/>
          <p:nvPr/>
        </p:nvGrpSpPr>
        <p:grpSpPr>
          <a:xfrm>
            <a:off x="5266889" y="3113863"/>
            <a:ext cx="409140" cy="420402"/>
            <a:chOff x="2605300" y="5003050"/>
            <a:chExt cx="418900" cy="430475"/>
          </a:xfrm>
        </p:grpSpPr>
        <p:sp>
          <p:nvSpPr>
            <p:cNvPr id="540" name="Google Shape;540;p18"/>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8"/>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8"/>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18"/>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545" name="Google Shape;545;p18"/>
          <p:cNvSpPr txBox="1">
            <a:spLocks noGrp="1"/>
          </p:cNvSpPr>
          <p:nvPr>
            <p:ph type="body" idx="4294967295"/>
          </p:nvPr>
        </p:nvSpPr>
        <p:spPr>
          <a:xfrm>
            <a:off x="4353250" y="865275"/>
            <a:ext cx="37638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ViewModel encapsulate the data for a UI controller to let the data survive configuration changes</a:t>
            </a:r>
            <a:endParaRPr/>
          </a:p>
          <a:p>
            <a:pPr marL="457200" lvl="0" indent="-355600" algn="l" rtl="0">
              <a:spcBef>
                <a:spcPts val="0"/>
              </a:spcBef>
              <a:spcAft>
                <a:spcPts val="0"/>
              </a:spcAft>
              <a:buSzPts val="2000"/>
              <a:buChar char="◉"/>
            </a:pPr>
            <a:r>
              <a:rPr lang="en"/>
              <a:t>ViewModel offer much more simple lifecycles</a:t>
            </a:r>
            <a:endParaRPr/>
          </a:p>
          <a:p>
            <a:pPr marL="457200" lvl="0" indent="-355600" algn="l" rtl="0">
              <a:spcBef>
                <a:spcPts val="0"/>
              </a:spcBef>
              <a:spcAft>
                <a:spcPts val="0"/>
              </a:spcAft>
              <a:buSzPts val="2000"/>
              <a:buChar char="◉"/>
            </a:pPr>
            <a:r>
              <a:rPr lang="en"/>
              <a:t>ViewModel is lifecycle aware</a:t>
            </a:r>
            <a:endParaRPr/>
          </a:p>
          <a:p>
            <a:pPr marL="457200" lvl="0" indent="-355600" algn="l" rtl="0">
              <a:spcBef>
                <a:spcPts val="0"/>
              </a:spcBef>
              <a:spcAft>
                <a:spcPts val="0"/>
              </a:spcAft>
              <a:buSzPts val="2000"/>
              <a:buChar char="◉"/>
            </a:pPr>
            <a:r>
              <a:rPr lang="en"/>
              <a:t>ViewModel have one method to handle those state</a:t>
            </a:r>
            <a:endParaRPr/>
          </a:p>
          <a:p>
            <a:pPr marL="457200" lvl="0" indent="0" algn="l" rtl="0">
              <a:spcBef>
                <a:spcPts val="60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19"/>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LIVE</a:t>
            </a:r>
            <a:r>
              <a:rPr lang="en">
                <a:solidFill>
                  <a:schemeClr val="accent2"/>
                </a:solidFill>
              </a:rPr>
              <a:t>DATA</a:t>
            </a:r>
            <a:endParaRPr>
              <a:solidFill>
                <a:schemeClr val="accent2"/>
              </a:solidFill>
            </a:endParaRPr>
          </a:p>
        </p:txBody>
      </p:sp>
      <p:sp>
        <p:nvSpPr>
          <p:cNvPr id="551" name="Google Shape;551;p19"/>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19"/>
          <p:cNvGrpSpPr/>
          <p:nvPr/>
        </p:nvGrpSpPr>
        <p:grpSpPr>
          <a:xfrm>
            <a:off x="3844549" y="3126201"/>
            <a:ext cx="599842" cy="589958"/>
            <a:chOff x="1244325" y="4999400"/>
            <a:chExt cx="444525" cy="437200"/>
          </a:xfrm>
        </p:grpSpPr>
        <p:sp>
          <p:nvSpPr>
            <p:cNvPr id="553" name="Google Shape;553;p19"/>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9"/>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9"/>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19"/>
          <p:cNvGrpSpPr/>
          <p:nvPr/>
        </p:nvGrpSpPr>
        <p:grpSpPr>
          <a:xfrm>
            <a:off x="5266889" y="3113863"/>
            <a:ext cx="409140" cy="420402"/>
            <a:chOff x="2605300" y="5003050"/>
            <a:chExt cx="418900" cy="430475"/>
          </a:xfrm>
        </p:grpSpPr>
        <p:sp>
          <p:nvSpPr>
            <p:cNvPr id="559" name="Google Shape;559;p19"/>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19"/>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564" name="Google Shape;564;p19"/>
          <p:cNvPicPr preferRelativeResize="0"/>
          <p:nvPr/>
        </p:nvPicPr>
        <p:blipFill>
          <a:blip r:embed="rId3">
            <a:alphaModFix/>
          </a:blip>
          <a:stretch>
            <a:fillRect/>
          </a:stretch>
        </p:blipFill>
        <p:spPr>
          <a:xfrm>
            <a:off x="304800" y="982875"/>
            <a:ext cx="4048451" cy="2822352"/>
          </a:xfrm>
          <a:prstGeom prst="rect">
            <a:avLst/>
          </a:prstGeom>
          <a:noFill/>
          <a:ln>
            <a:noFill/>
          </a:ln>
        </p:spPr>
      </p:pic>
      <p:sp>
        <p:nvSpPr>
          <p:cNvPr id="565" name="Google Shape;565;p19"/>
          <p:cNvSpPr txBox="1">
            <a:spLocks noGrp="1"/>
          </p:cNvSpPr>
          <p:nvPr>
            <p:ph type="body" idx="4294967295"/>
          </p:nvPr>
        </p:nvSpPr>
        <p:spPr>
          <a:xfrm>
            <a:off x="4353250" y="865275"/>
            <a:ext cx="37638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b="1">
                <a:solidFill>
                  <a:schemeClr val="accent4"/>
                </a:solidFill>
              </a:rPr>
              <a:t>Observable </a:t>
            </a:r>
            <a:r>
              <a:rPr lang="en"/>
              <a:t>is an object that emit value/data</a:t>
            </a:r>
            <a:endParaRPr/>
          </a:p>
          <a:p>
            <a:pPr marL="457200" lvl="0" indent="-355600" algn="l" rtl="0">
              <a:spcBef>
                <a:spcPts val="0"/>
              </a:spcBef>
              <a:spcAft>
                <a:spcPts val="0"/>
              </a:spcAft>
              <a:buSzPts val="2000"/>
              <a:buChar char="◉"/>
            </a:pPr>
            <a:r>
              <a:rPr lang="en" b="1">
                <a:solidFill>
                  <a:schemeClr val="accent1"/>
                </a:solidFill>
              </a:rPr>
              <a:t>Observer </a:t>
            </a:r>
            <a:r>
              <a:rPr lang="en"/>
              <a:t>is attached to the observable and receive the data that observable emit</a:t>
            </a:r>
            <a:endParaRPr/>
          </a:p>
          <a:p>
            <a:pPr marL="457200" lvl="0" indent="-355600" algn="l" rtl="0">
              <a:spcBef>
                <a:spcPts val="0"/>
              </a:spcBef>
              <a:spcAft>
                <a:spcPts val="0"/>
              </a:spcAft>
              <a:buSzPts val="2000"/>
              <a:buChar char="◉"/>
            </a:pPr>
            <a:r>
              <a:rPr lang="en" b="1">
                <a:solidFill>
                  <a:schemeClr val="accent4"/>
                </a:solidFill>
              </a:rPr>
              <a:t>LiveData </a:t>
            </a:r>
            <a:r>
              <a:rPr lang="en"/>
              <a:t>is an </a:t>
            </a:r>
            <a:r>
              <a:rPr lang="en">
                <a:solidFill>
                  <a:schemeClr val="accent4"/>
                </a:solidFill>
              </a:rPr>
              <a:t>observable </a:t>
            </a:r>
            <a:r>
              <a:rPr lang="en"/>
              <a:t>data holder class and its lifecycle-aware</a:t>
            </a:r>
            <a:endParaRPr/>
          </a:p>
          <a:p>
            <a:pPr marL="457200" lvl="0" indent="-355600" algn="l" rtl="0">
              <a:spcBef>
                <a:spcPts val="0"/>
              </a:spcBef>
              <a:spcAft>
                <a:spcPts val="0"/>
              </a:spcAft>
              <a:buSzPts val="2000"/>
              <a:buChar char="◉"/>
            </a:pPr>
            <a:r>
              <a:rPr lang="en"/>
              <a:t>LiveData only notifies </a:t>
            </a:r>
            <a:r>
              <a:rPr lang="en" b="1"/>
              <a:t>active </a:t>
            </a:r>
            <a:r>
              <a:rPr lang="en"/>
              <a:t>observers about updates (and livedata aware that) </a:t>
            </a:r>
            <a:endParaRPr/>
          </a:p>
          <a:p>
            <a:pPr marL="457200" lvl="0" indent="0" algn="l" rtl="0">
              <a:spcBef>
                <a:spcPts val="60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20"/>
          <p:cNvSpPr txBox="1">
            <a:spLocks noGrp="1"/>
          </p:cNvSpPr>
          <p:nvPr>
            <p:ph type="title"/>
          </p:nvPr>
        </p:nvSpPr>
        <p:spPr>
          <a:xfrm>
            <a:off x="1047750" y="0"/>
            <a:ext cx="6996600" cy="94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LIVE</a:t>
            </a:r>
            <a:r>
              <a:rPr lang="en">
                <a:solidFill>
                  <a:schemeClr val="accent2"/>
                </a:solidFill>
              </a:rPr>
              <a:t>DATA</a:t>
            </a:r>
            <a:endParaRPr>
              <a:solidFill>
                <a:schemeClr val="accent2"/>
              </a:solidFill>
            </a:endParaRPr>
          </a:p>
        </p:txBody>
      </p:sp>
      <p:sp>
        <p:nvSpPr>
          <p:cNvPr id="571" name="Google Shape;571;p20"/>
          <p:cNvSpPr/>
          <p:nvPr/>
        </p:nvSpPr>
        <p:spPr>
          <a:xfrm>
            <a:off x="3485050" y="1567267"/>
            <a:ext cx="929494" cy="548374"/>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20"/>
          <p:cNvGrpSpPr/>
          <p:nvPr/>
        </p:nvGrpSpPr>
        <p:grpSpPr>
          <a:xfrm>
            <a:off x="3844549" y="3126201"/>
            <a:ext cx="599842" cy="589958"/>
            <a:chOff x="1244325" y="4999400"/>
            <a:chExt cx="444525" cy="437200"/>
          </a:xfrm>
        </p:grpSpPr>
        <p:sp>
          <p:nvSpPr>
            <p:cNvPr id="573" name="Google Shape;573;p20"/>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20"/>
          <p:cNvGrpSpPr/>
          <p:nvPr/>
        </p:nvGrpSpPr>
        <p:grpSpPr>
          <a:xfrm>
            <a:off x="5266889" y="3113863"/>
            <a:ext cx="409140" cy="420402"/>
            <a:chOff x="2605300" y="5003050"/>
            <a:chExt cx="418900" cy="430475"/>
          </a:xfrm>
        </p:grpSpPr>
        <p:sp>
          <p:nvSpPr>
            <p:cNvPr id="579" name="Google Shape;579;p20"/>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 name="Google Shape;582;p20"/>
          <p:cNvSpPr/>
          <p:nvPr/>
        </p:nvSpPr>
        <p:spPr>
          <a:xfrm>
            <a:off x="5213649" y="2080225"/>
            <a:ext cx="300114" cy="273023"/>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584" name="Google Shape;584;p20"/>
          <p:cNvPicPr preferRelativeResize="0"/>
          <p:nvPr/>
        </p:nvPicPr>
        <p:blipFill>
          <a:blip r:embed="rId3">
            <a:alphaModFix/>
          </a:blip>
          <a:stretch>
            <a:fillRect/>
          </a:stretch>
        </p:blipFill>
        <p:spPr>
          <a:xfrm>
            <a:off x="304800" y="982875"/>
            <a:ext cx="4048451" cy="2822352"/>
          </a:xfrm>
          <a:prstGeom prst="rect">
            <a:avLst/>
          </a:prstGeom>
          <a:noFill/>
          <a:ln>
            <a:noFill/>
          </a:ln>
        </p:spPr>
      </p:pic>
      <p:sp>
        <p:nvSpPr>
          <p:cNvPr id="585" name="Google Shape;585;p20"/>
          <p:cNvSpPr txBox="1">
            <a:spLocks noGrp="1"/>
          </p:cNvSpPr>
          <p:nvPr>
            <p:ph type="body" idx="4294967295"/>
          </p:nvPr>
        </p:nvSpPr>
        <p:spPr>
          <a:xfrm>
            <a:off x="4353250" y="865275"/>
            <a:ext cx="37638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
              <a:t>No memory leaks</a:t>
            </a:r>
            <a:endParaRPr/>
          </a:p>
          <a:p>
            <a:pPr marL="457200" lvl="0" indent="-355600" algn="l" rtl="0">
              <a:spcBef>
                <a:spcPts val="0"/>
              </a:spcBef>
              <a:spcAft>
                <a:spcPts val="0"/>
              </a:spcAft>
              <a:buSzPts val="2000"/>
              <a:buChar char="◉"/>
            </a:pPr>
            <a:r>
              <a:rPr lang="en"/>
              <a:t>Always up to date data</a:t>
            </a:r>
            <a:endParaRPr/>
          </a:p>
          <a:p>
            <a:pPr marL="457200" lvl="0" indent="-355600" algn="l" rtl="0">
              <a:spcBef>
                <a:spcPts val="0"/>
              </a:spcBef>
              <a:spcAft>
                <a:spcPts val="0"/>
              </a:spcAft>
              <a:buSzPts val="2000"/>
              <a:buChar char="◉"/>
            </a:pPr>
            <a:r>
              <a:rPr lang="en"/>
              <a:t>Manages configuration changes</a:t>
            </a:r>
            <a:endParaRPr/>
          </a:p>
          <a:p>
            <a:pPr marL="457200" lvl="0" indent="0" algn="l" rtl="0">
              <a:spcBef>
                <a:spcPts val="600"/>
              </a:spcBef>
              <a:spcAft>
                <a:spcPts val="0"/>
              </a:spcAft>
              <a:buNone/>
            </a:pPr>
            <a:endParaRPr/>
          </a:p>
        </p:txBody>
      </p:sp>
    </p:spTree>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468BC"/>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2696</Words>
  <Application>Microsoft Office PowerPoint</Application>
  <PresentationFormat>Peragaan Layar (16:9)</PresentationFormat>
  <Paragraphs>396</Paragraphs>
  <Slides>58</Slides>
  <Notes>57</Notes>
  <HiddenSlides>0</HiddenSlides>
  <MMClips>0</MMClips>
  <ScaleCrop>false</ScaleCrop>
  <HeadingPairs>
    <vt:vector size="6" baseType="variant">
      <vt:variant>
        <vt:lpstr>Font Dipakai</vt:lpstr>
      </vt:variant>
      <vt:variant>
        <vt:i4>4</vt:i4>
      </vt:variant>
      <vt:variant>
        <vt:lpstr>Tema</vt:lpstr>
      </vt:variant>
      <vt:variant>
        <vt:i4>1</vt:i4>
      </vt:variant>
      <vt:variant>
        <vt:lpstr>Judul Slide</vt:lpstr>
      </vt:variant>
      <vt:variant>
        <vt:i4>58</vt:i4>
      </vt:variant>
    </vt:vector>
  </HeadingPairs>
  <TitlesOfParts>
    <vt:vector size="63" baseType="lpstr">
      <vt:lpstr>Consolas</vt:lpstr>
      <vt:lpstr>Oswald</vt:lpstr>
      <vt:lpstr>Arial</vt:lpstr>
      <vt:lpstr>Source Sans Pro</vt:lpstr>
      <vt:lpstr>Quince template</vt:lpstr>
      <vt:lpstr>MVVM</vt:lpstr>
      <vt:lpstr>Topics</vt:lpstr>
      <vt:lpstr>THE CONCEPT</vt:lpstr>
      <vt:lpstr>ACTIVITY LIFECYCLES</vt:lpstr>
      <vt:lpstr>FRAGMENT LIFECYCLES</vt:lpstr>
      <vt:lpstr>COMPLEX MICRO MANAGEMENT </vt:lpstr>
      <vt:lpstr>VIEWMODEL LIFECYCLES</vt:lpstr>
      <vt:lpstr>LIVEDATA</vt:lpstr>
      <vt:lpstr>LIVEDATA</vt:lpstr>
      <vt:lpstr>MVVM</vt:lpstr>
      <vt:lpstr>MVVM ARCHITECTURE</vt:lpstr>
      <vt:lpstr>VIEW</vt:lpstr>
      <vt:lpstr>MODEL</vt:lpstr>
      <vt:lpstr>VIEWMODEL</vt:lpstr>
      <vt:lpstr>MVVM ARCHITECTURE</vt:lpstr>
      <vt:lpstr>THE TUTORIAL</vt:lpstr>
      <vt:lpstr>Presentasi PowerPoint</vt:lpstr>
      <vt:lpstr>CREATE A NEW PROJECT</vt:lpstr>
      <vt:lpstr>SETUP DEPENDENCIES</vt:lpstr>
      <vt:lpstr>SETUP DEPENDENCIES</vt:lpstr>
      <vt:lpstr>THE VIEWS</vt:lpstr>
      <vt:lpstr>CREATE PACKAGES</vt:lpstr>
      <vt:lpstr>MOVE ACTIVITY</vt:lpstr>
      <vt:lpstr>CREATE FRAGMENTS</vt:lpstr>
      <vt:lpstr>STUDENT LIST LAYOUT</vt:lpstr>
      <vt:lpstr>Presentasi PowerPoint</vt:lpstr>
      <vt:lpstr>Presentasi PowerPoint</vt:lpstr>
      <vt:lpstr>STUDENT LIST ITEM LAYOUT</vt:lpstr>
      <vt:lpstr>Presentasi PowerPoint</vt:lpstr>
      <vt:lpstr>Presentasi PowerPoint</vt:lpstr>
      <vt:lpstr>Presentasi PowerPoint</vt:lpstr>
      <vt:lpstr>THE MODEL</vt:lpstr>
      <vt:lpstr>CREATE MODEL</vt:lpstr>
      <vt:lpstr>DATACLASS STUDENT</vt:lpstr>
      <vt:lpstr>CREATE ADAPTER</vt:lpstr>
      <vt:lpstr>CREATE ADAPTER</vt:lpstr>
      <vt:lpstr>CREATE ADAPTER</vt:lpstr>
      <vt:lpstr>IMPLEMENTS ALL MEMBER</vt:lpstr>
      <vt:lpstr>CREATE VIEW HOLDER</vt:lpstr>
      <vt:lpstr>BIND VIEW HOLDER</vt:lpstr>
      <vt:lpstr>BUTTON DETAIL LISTENER</vt:lpstr>
      <vt:lpstr>UPDATE STUDENT LIST FUNCTION</vt:lpstr>
      <vt:lpstr>THE VIEW MODEL</vt:lpstr>
      <vt:lpstr>CREATE VIEW MODEL</vt:lpstr>
      <vt:lpstr>LISTVIEW MODEL</vt:lpstr>
      <vt:lpstr>REFRESH FUNCTION</vt:lpstr>
      <vt:lpstr>USE VIEW MODEL</vt:lpstr>
      <vt:lpstr>INITIALIZE VIEW MODEL</vt:lpstr>
      <vt:lpstr>OBSERVE VIEW MODEL FUNCTION</vt:lpstr>
      <vt:lpstr>OBSERVE VIEW MODEL FUNCTION</vt:lpstr>
      <vt:lpstr>OBSERVE VIEW MODEL FUNCTION</vt:lpstr>
      <vt:lpstr>OBSERVE VIEW MODEL FUNCTION</vt:lpstr>
      <vt:lpstr>HOMEWORK</vt:lpstr>
      <vt:lpstr>CREATE VIEW MODEL</vt:lpstr>
      <vt:lpstr>FETCH FUNCTION</vt:lpstr>
      <vt:lpstr>USE THE DETAIL VIEW MODEL</vt:lpstr>
      <vt:lpstr>DUE DATE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MVVM</dc:title>
  <cp:lastModifiedBy>Ferdinand</cp:lastModifiedBy>
  <cp:revision>1</cp:revision>
  <dcterms:modified xsi:type="dcterms:W3CDTF">2022-02-26T11:17:50Z</dcterms:modified>
</cp:coreProperties>
</file>